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6" r:id="rId10"/>
    <p:sldId id="267" r:id="rId11"/>
    <p:sldId id="264" r:id="rId12"/>
    <p:sldId id="268" r:id="rId13"/>
    <p:sldId id="274" r:id="rId14"/>
    <p:sldId id="275" r:id="rId15"/>
    <p:sldId id="276" r:id="rId16"/>
    <p:sldId id="269" r:id="rId17"/>
    <p:sldId id="277" r:id="rId18"/>
    <p:sldId id="278" r:id="rId19"/>
    <p:sldId id="279" r:id="rId20"/>
    <p:sldId id="270" r:id="rId21"/>
    <p:sldId id="280" r:id="rId22"/>
    <p:sldId id="271" r:id="rId23"/>
    <p:sldId id="272" r:id="rId24"/>
    <p:sldId id="281" r:id="rId25"/>
    <p:sldId id="282" r:id="rId26"/>
    <p:sldId id="283" r:id="rId27"/>
    <p:sldId id="273" r:id="rId28"/>
    <p:sldId id="284" r:id="rId29"/>
    <p:sldId id="285" r:id="rId30"/>
    <p:sldId id="287" r:id="rId31"/>
    <p:sldId id="288" r:id="rId32"/>
    <p:sldId id="289" r:id="rId33"/>
    <p:sldId id="286" r:id="rId34"/>
    <p:sldId id="295" r:id="rId35"/>
    <p:sldId id="290" r:id="rId36"/>
    <p:sldId id="296" r:id="rId37"/>
    <p:sldId id="291" r:id="rId38"/>
    <p:sldId id="297" r:id="rId39"/>
    <p:sldId id="292" r:id="rId40"/>
    <p:sldId id="293" r:id="rId41"/>
    <p:sldId id="298" r:id="rId42"/>
    <p:sldId id="299" r:id="rId43"/>
    <p:sldId id="300" r:id="rId44"/>
    <p:sldId id="294" r:id="rId45"/>
    <p:sldId id="301" r:id="rId46"/>
    <p:sldId id="302" r:id="rId47"/>
    <p:sldId id="303" r:id="rId48"/>
    <p:sldId id="305" r:id="rId49"/>
    <p:sldId id="304" r:id="rId50"/>
    <p:sldId id="306" r:id="rId51"/>
    <p:sldId id="307" r:id="rId52"/>
    <p:sldId id="308" r:id="rId53"/>
    <p:sldId id="309" r:id="rId54"/>
    <p:sldId id="310" r:id="rId5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10FE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54" autoAdjust="0"/>
    <p:restoredTop sz="94645" autoAdjust="0"/>
  </p:normalViewPr>
  <p:slideViewPr>
    <p:cSldViewPr snapToGrid="0">
      <p:cViewPr varScale="1">
        <p:scale>
          <a:sx n="110" d="100"/>
          <a:sy n="110" d="100"/>
        </p:scale>
        <p:origin x="645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8BDE0-E3EB-4385-9C3D-FD26E6575C86}" type="datetimeFigureOut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99A59D-9E4E-4491-B4C1-E8A5831EB3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113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48166778-2129-DD4F-5704-3B707D6313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6903" y="2551023"/>
            <a:ext cx="10163855" cy="9187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55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5DA97A-2EBE-F77E-E2F9-0CCE23AA6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B72C0-97AC-44A8-BA93-817872E8475F}" type="datetime1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F07DC4-FFD4-A6C9-8408-D35859C18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杭州师范大学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146F23-9873-2E55-BF97-02540EA4E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216A90C7-AC74-4333-8187-77F998D26D04}" type="slidenum">
              <a:rPr lang="zh-CN" altLang="en-US" smtClean="0"/>
              <a:t>‹#›</a:t>
            </a:fld>
            <a:r>
              <a:rPr lang="zh-CN" altLang="en-US" dirty="0"/>
              <a:t>页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46DE8C0-3EAC-80E2-63AC-B4B5F85862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7" y="265927"/>
            <a:ext cx="8662542" cy="138952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195BE51-90B7-A88B-AFED-2920B75AF3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7" y="2591779"/>
            <a:ext cx="9010669" cy="10546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01B9B4A-B723-3F60-C8B0-7C9736E91B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437" y="204260"/>
            <a:ext cx="5849564" cy="701221"/>
          </a:xfrm>
        </p:spPr>
        <p:txBody>
          <a:bodyPr anchor="b">
            <a:normAutofit/>
          </a:bodyPr>
          <a:lstStyle>
            <a:lvl1pPr algn="l">
              <a:defRPr sz="360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33028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7298CC-1974-627C-0BAB-2DF50B81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6E0F97-9B92-FE7A-FCC0-26B279EAF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09" y="1330430"/>
            <a:ext cx="11096672" cy="4892690"/>
          </a:xfrm>
          <a:prstGeom prst="rect">
            <a:avLst/>
          </a:prstGeom>
        </p:spPr>
        <p:txBody>
          <a:bodyPr/>
          <a:lstStyle>
            <a:lvl1pPr marL="228600" indent="0">
              <a:lnSpc>
                <a:spcPct val="100000"/>
              </a:lnSpc>
              <a:buFont typeface="Wingdings" panose="05000000000000000000" pitchFamily="2" charset="2"/>
              <a:buChar char="n"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indent="0">
              <a:lnSpc>
                <a:spcPct val="10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indent="0">
              <a:lnSpc>
                <a:spcPct val="10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indent="0">
              <a:lnSpc>
                <a:spcPct val="10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indent="0">
              <a:lnSpc>
                <a:spcPct val="10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60006B-2F74-E183-C4A2-089B6823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AE3F8C-C83D-F974-64C8-7626189B0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杭州师范大学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8BFFE2-10B1-BDAA-ADC1-E08F9E1CE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216A90C7-AC74-4333-8187-77F998D26D04}" type="slidenum">
              <a:rPr lang="zh-CN" altLang="en-US" smtClean="0"/>
              <a:t>‹#›</a:t>
            </a:fld>
            <a:r>
              <a:rPr lang="zh-CN" altLang="en-US" dirty="0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75889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A12830-3A47-DCB6-AFFA-766CB9835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002632"/>
            <a:ext cx="10515600" cy="2852737"/>
          </a:xfrm>
        </p:spPr>
        <p:txBody>
          <a:bodyPr numCol="1" anchor="ctr"/>
          <a:lstStyle>
            <a:lvl1pPr algn="ctr">
              <a:defRPr sz="6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84C5FC-916D-4BEF-5751-F312B2409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905691"/>
            <a:ext cx="10515600" cy="11839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8428C5-A0FE-705B-8649-6ED232482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215F9-7150-47E2-91CA-0EA818216EE7}" type="datetime1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481477-FDDB-42B8-0814-FB1D98185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杭州师范大学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B9ACFF-82A4-0525-E735-9863EDD09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216A90C7-AC74-4333-8187-77F998D26D04}" type="slidenum">
              <a:rPr lang="zh-CN" altLang="en-US" smtClean="0"/>
              <a:t>‹#›</a:t>
            </a:fld>
            <a:r>
              <a:rPr lang="zh-CN" altLang="en-US" dirty="0"/>
              <a:t>页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8B176052-DE01-FEE3-D057-1B5CDF3EA643}"/>
              </a:ext>
            </a:extLst>
          </p:cNvPr>
          <p:cNvSpPr txBox="1">
            <a:spLocks/>
          </p:cNvSpPr>
          <p:nvPr userDrawn="1"/>
        </p:nvSpPr>
        <p:spPr>
          <a:xfrm>
            <a:off x="1272318" y="530462"/>
            <a:ext cx="7811011" cy="5371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4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7404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8356E1-6FD1-E945-186A-81F92B30E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86849C-18DD-0596-7DFD-909E32D0C4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91427"/>
            <a:ext cx="5181600" cy="4885536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indent="0">
              <a:lnSpc>
                <a:spcPct val="10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indent="0">
              <a:lnSpc>
                <a:spcPct val="10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indent="0">
              <a:lnSpc>
                <a:spcPct val="10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indent="0">
              <a:lnSpc>
                <a:spcPct val="10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0F8202D-1202-5936-C6E6-567C021F43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91427"/>
            <a:ext cx="5181600" cy="4885536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indent="0">
              <a:lnSpc>
                <a:spcPct val="10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indent="0">
              <a:lnSpc>
                <a:spcPct val="10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indent="0">
              <a:lnSpc>
                <a:spcPct val="10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indent="0">
              <a:lnSpc>
                <a:spcPct val="10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9C88A7D-8525-4734-B7E2-AC78156A4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B56A5-9800-4E45-86A7-4192BC417478}" type="datetime1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2C8C92B-E2CF-A2C9-0E12-461EAE673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杭州师范大学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0842FE-855E-483D-B499-2C77B3FA0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216A90C7-AC74-4333-8187-77F998D26D04}" type="slidenum">
              <a:rPr lang="zh-CN" altLang="en-US" smtClean="0"/>
              <a:t>‹#›</a:t>
            </a:fld>
            <a:r>
              <a:rPr lang="zh-CN" altLang="en-US" dirty="0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2856547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7D9151-C6F5-8349-A3FD-FC1A2F5AB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158" y="365126"/>
            <a:ext cx="6939110" cy="926301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8D58A7-45A0-A3BD-788A-9D56AB6C0C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110" y="1457429"/>
            <a:ext cx="5157787" cy="63826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F27B27C-0AE7-5086-7F4A-F91DE4B1C9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110" y="2145156"/>
            <a:ext cx="5157787" cy="3986958"/>
          </a:xfrm>
          <a:prstGeom prst="rect">
            <a:avLst/>
          </a:prstGeom>
        </p:spPr>
        <p:txBody>
          <a:bodyPr/>
          <a:lstStyle>
            <a:lvl1pPr indent="0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indent="0">
              <a:lnSpc>
                <a:spcPct val="10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indent="0">
              <a:lnSpc>
                <a:spcPct val="10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indent="0">
              <a:lnSpc>
                <a:spcPct val="10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indent="0">
              <a:lnSpc>
                <a:spcPct val="10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D1EE2FD-C809-0CF6-31D6-D7DB1B4CF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2522" y="1457429"/>
            <a:ext cx="5183188" cy="63826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F2A4476-B234-F1E1-3B5C-1DF0349388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2522" y="2145156"/>
            <a:ext cx="5183188" cy="3986958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indent="0">
              <a:lnSpc>
                <a:spcPct val="10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indent="0">
              <a:lnSpc>
                <a:spcPct val="10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indent="0">
              <a:lnSpc>
                <a:spcPct val="10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indent="0">
              <a:lnSpc>
                <a:spcPct val="10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353C071-8BBC-86CF-B621-BAC7438DC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2290B-EED0-40F0-B514-CF0443683CCF}" type="datetime1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AC533FF-4204-1F44-78F2-569E8457E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杭州师范大学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7EA32E8-4E6D-9A14-4FEC-E484A9062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216A90C7-AC74-4333-8187-77F998D26D04}" type="slidenum">
              <a:rPr lang="zh-CN" altLang="en-US" smtClean="0"/>
              <a:t>‹#›</a:t>
            </a:fld>
            <a:r>
              <a:rPr lang="zh-CN" altLang="en-US" dirty="0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1956449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A07000-0779-2217-294A-4AB700256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D8171A0-6490-F112-7BCB-A302BB0F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AB842-B43A-44DA-A2E5-A22A14B23C77}" type="datetime1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D58E488-BF73-13FF-4E35-21679188A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杭州师范大学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4CB88A6-43E8-B250-753B-C373B9440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216A90C7-AC74-4333-8187-77F998D26D04}" type="slidenum">
              <a:rPr lang="zh-CN" altLang="en-US" smtClean="0"/>
              <a:t>‹#›</a:t>
            </a:fld>
            <a:r>
              <a:rPr lang="zh-CN" altLang="en-US" dirty="0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3485107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18C543-9840-AA2C-5233-85A2EB2FE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252425"/>
            <a:ext cx="3932237" cy="1213421"/>
          </a:xfrm>
        </p:spPr>
        <p:txBody>
          <a:bodyPr anchor="b"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E569BF-DA81-1C60-34ED-C9548C44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252425"/>
            <a:ext cx="6172200" cy="460862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indent="720000">
              <a:lnSpc>
                <a:spcPct val="100000"/>
              </a:lnSpc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indent="720000">
              <a:lnSpc>
                <a:spcPct val="100000"/>
              </a:lnSpc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indent="720000">
              <a:lnSpc>
                <a:spcPct val="100000"/>
              </a:lnSpc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indent="720000">
              <a:lnSpc>
                <a:spcPct val="100000"/>
              </a:lnSpc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FAFCB69-10E0-90E9-BDEC-67FD7072CA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0852"/>
            <a:ext cx="3932237" cy="33381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2950D5-278A-3825-FB54-33C864D8F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819E4-BEB2-473D-994E-6001D1F8DC5F}" type="datetime1">
              <a:rPr lang="zh-CN" altLang="en-US" smtClean="0"/>
              <a:t>2022/12/8</a:t>
            </a:fld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FEDDF1-C28C-A4D4-AB01-A3ECA3F56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杭州师范大学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D43F62-DD1D-9837-A141-6012F07A0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216A90C7-AC74-4333-8187-77F998D26D04}" type="slidenum">
              <a:rPr lang="zh-CN" altLang="en-US" smtClean="0"/>
              <a:t>‹#›</a:t>
            </a:fld>
            <a:r>
              <a:rPr lang="zh-CN" altLang="en-US" dirty="0"/>
              <a:t>页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87CDB6E8-8811-9426-7A89-59FFF3B31F91}"/>
              </a:ext>
            </a:extLst>
          </p:cNvPr>
          <p:cNvSpPr txBox="1">
            <a:spLocks/>
          </p:cNvSpPr>
          <p:nvPr userDrawn="1"/>
        </p:nvSpPr>
        <p:spPr>
          <a:xfrm>
            <a:off x="1272318" y="530462"/>
            <a:ext cx="7811011" cy="5371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4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0399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ABECCE-063B-59BB-C856-E4F0229C4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3" y="1239423"/>
            <a:ext cx="3991750" cy="1182003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A6B6E0C-17A1-7310-1832-CF3989EF4B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239423"/>
            <a:ext cx="6172200" cy="46216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25621D9-0E67-05A5-74C2-DF57C31677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61513"/>
            <a:ext cx="3988575" cy="3407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D17C632-61B6-03FB-EC97-DD7FC1F5E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26C49A53-E8FF-47A9-BA15-E17E71797C0D}" type="datetime1">
              <a:rPr lang="zh-CN" altLang="en-US" smtClean="0"/>
              <a:pPr/>
              <a:t>2022/12/8</a:t>
            </a:fld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2079FB-C6ED-0CD4-5D99-FB98E0928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杭州师范大学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8BA40E2-D81A-251A-2554-967D5FC9C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216A90C7-AC74-4333-8187-77F998D26D04}" type="slidenum">
              <a:rPr lang="zh-CN" altLang="en-US" smtClean="0"/>
              <a:t>‹#›</a:t>
            </a:fld>
            <a:r>
              <a:rPr lang="zh-CN" altLang="en-US" dirty="0"/>
              <a:t>页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5F2E57B2-A8E0-1C9C-FA26-4619E652B991}"/>
              </a:ext>
            </a:extLst>
          </p:cNvPr>
          <p:cNvSpPr txBox="1">
            <a:spLocks/>
          </p:cNvSpPr>
          <p:nvPr userDrawn="1"/>
        </p:nvSpPr>
        <p:spPr>
          <a:xfrm>
            <a:off x="1272318" y="530462"/>
            <a:ext cx="7811011" cy="5371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4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67362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AF49BBE-2799-D4E2-9CCB-9F90248E870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83" y="271703"/>
            <a:ext cx="9010669" cy="1054699"/>
          </a:xfrm>
          <a:prstGeom prst="rect">
            <a:avLst/>
          </a:prstGeom>
        </p:spPr>
      </p:pic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299F652-CBB7-43F1-D19F-61AD3DF63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318" y="530462"/>
            <a:ext cx="7811011" cy="5371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8B9558-8E74-3F9B-C281-193330383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509" y="1595940"/>
            <a:ext cx="110793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D3F28-0A49-115D-FE47-5FDC02A4A3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F31D6597-CFD3-4563-B650-641F6D561F86}" type="datetime1">
              <a:rPr lang="zh-CN" altLang="en-US" smtClean="0"/>
              <a:t>2022/12/8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019315-552A-CB29-9B68-1B7901BE94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</a:lstStyle>
          <a:p>
            <a:r>
              <a:rPr lang="zh-CN" altLang="en-US" dirty="0"/>
              <a:t>杭州师范大学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A212E2-A32F-2606-B190-DB24D9BE9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</a:lstStyle>
          <a:p>
            <a:r>
              <a:rPr lang="zh-CN" altLang="en-US" dirty="0"/>
              <a:t>第</a:t>
            </a:r>
            <a:fld id="{216A90C7-AC74-4333-8187-77F998D26D04}" type="slidenum">
              <a:rPr lang="zh-CN" altLang="en-US" smtClean="0"/>
              <a:pPr/>
              <a:t>‹#›</a:t>
            </a:fld>
            <a:r>
              <a:rPr lang="zh-CN" altLang="en-US" dirty="0"/>
              <a:t>页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77075DC-9032-71C3-97B9-2B8BBB940B85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248" y="240354"/>
            <a:ext cx="2671039" cy="62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62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4">
              <a:lumMod val="50000"/>
            </a:schemeClr>
          </a:solidFill>
          <a:latin typeface="宋体" panose="02010600030101010101" pitchFamily="2" charset="-122"/>
          <a:ea typeface="宋体" panose="02010600030101010101" pitchFamily="2" charset="-122"/>
          <a:cs typeface="+mj-cs"/>
        </a:defRPr>
      </a:lvl1pPr>
    </p:titleStyle>
    <p:bodyStyle>
      <a:lvl1pPr marL="228600" indent="0" algn="l" defTabSz="914400" rtl="0" eaLnBrk="1" latinLnBrk="0" hangingPunct="1">
        <a:lnSpc>
          <a:spcPct val="100000"/>
        </a:lnSpc>
        <a:spcBef>
          <a:spcPts val="1000"/>
        </a:spcBef>
        <a:buClr>
          <a:srgbClr val="120EC2"/>
        </a:buClr>
        <a:buFont typeface="Wingdings" panose="05000000000000000000" pitchFamily="2" charset="2"/>
        <a:buChar char="Ø"/>
        <a:defRPr sz="2800" b="1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0000"/>
        </a:buClr>
        <a:buFont typeface="Wingdings" panose="05000000000000000000" pitchFamily="2" charset="2"/>
        <a:buChar char="Ø"/>
        <a:defRPr sz="2800" b="1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030A0"/>
        </a:buClr>
        <a:buFont typeface="Wingdings" panose="05000000000000000000" pitchFamily="2" charset="2"/>
        <a:buChar char="Ø"/>
        <a:defRPr sz="2800" b="1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4">
            <a:lumMod val="50000"/>
          </a:schemeClr>
        </a:buClr>
        <a:buFont typeface="Wingdings" panose="05000000000000000000" pitchFamily="2" charset="2"/>
        <a:buChar char="Ø"/>
        <a:defRPr sz="2800" b="1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Ø"/>
        <a:defRPr sz="2800" b="1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532FEE12-1A5B-6AAC-50C3-B366DF4B1F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/>
              <a:t>第三章：</a:t>
            </a:r>
            <a:r>
              <a:rPr lang="en-US" altLang="zh-CN" dirty="0">
                <a:latin typeface="Times New Roman" panose="02020603050405020304" pitchFamily="18" charset="0"/>
              </a:rPr>
              <a:t>MATLAB</a:t>
            </a:r>
            <a:r>
              <a:rPr lang="zh-CN" altLang="en-US" dirty="0"/>
              <a:t>程序流程控制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A2C2F91-EAD1-03F2-CF46-9EBD8A5E49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sz="4000" dirty="0"/>
              <a:t>程序设计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4707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722DDA-CE88-0260-49AA-B94216CE2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程序流程控制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37E747-FD56-2566-D670-6145C4474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latin typeface="Times New Roman" panose="02020603050405020304" pitchFamily="18" charset="0"/>
              </a:rPr>
              <a:t>程序控制结构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</a:rPr>
              <a:t>顺序结构：涉及数据的输入、数据的计算和处理以及数据输出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lvl="1">
              <a:buNone/>
            </a:pPr>
            <a:r>
              <a:rPr lang="en-US" altLang="zh-CN" dirty="0"/>
              <a:t>2.</a:t>
            </a:r>
            <a:r>
              <a:rPr lang="zh-CN" altLang="en-US" sz="2800" dirty="0">
                <a:latin typeface="Times New Roman" panose="02020603050405020304" pitchFamily="18" charset="0"/>
              </a:rPr>
              <a:t>数据的输</a:t>
            </a:r>
            <a:r>
              <a:rPr lang="zh-CN" altLang="en-US" dirty="0"/>
              <a:t>出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lvl="1"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MATLAB</a:t>
            </a:r>
            <a:r>
              <a:rPr lang="zh-CN" altLang="en-US" dirty="0">
                <a:latin typeface="Times New Roman" panose="02020603050405020304" pitchFamily="18" charset="0"/>
              </a:rPr>
              <a:t>提供的命令窗口输出函数主要有</a:t>
            </a:r>
            <a:r>
              <a:rPr lang="en-US" altLang="zh-CN" dirty="0" err="1">
                <a:latin typeface="Times New Roman" panose="02020603050405020304" pitchFamily="18" charset="0"/>
              </a:rPr>
              <a:t>disp</a:t>
            </a:r>
            <a:r>
              <a:rPr lang="zh-CN" altLang="en-US" dirty="0">
                <a:latin typeface="Times New Roman" panose="02020603050405020304" pitchFamily="18" charset="0"/>
              </a:rPr>
              <a:t>函数。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lvl="1"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其调用格式为：</a:t>
            </a:r>
            <a:r>
              <a:rPr lang="en-US" altLang="zh-CN" dirty="0" err="1">
                <a:latin typeface="Times New Roman" panose="02020603050405020304" pitchFamily="18" charset="0"/>
              </a:rPr>
              <a:t>disp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</a:rPr>
              <a:t>输出项</a:t>
            </a:r>
            <a:r>
              <a:rPr lang="en-US" altLang="zh-CN" dirty="0">
                <a:latin typeface="Times New Roman" panose="02020603050405020304" pitchFamily="18" charset="0"/>
              </a:rPr>
              <a:t>)</a:t>
            </a:r>
          </a:p>
          <a:p>
            <a:pPr lvl="1"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其中输出项既可以为字符串，也可以为矩阵。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lvl="1">
              <a:buNone/>
            </a:pPr>
            <a:endParaRPr lang="en-US" altLang="zh-CN" dirty="0"/>
          </a:p>
          <a:p>
            <a:pPr lvl="1">
              <a:buNone/>
            </a:pPr>
            <a:endParaRPr lang="zh-CN" altLang="en-US" dirty="0"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3064BB-CAE3-92AB-B1C5-12F141EE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8723EB-A06A-9168-8BBE-C1929853B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8CC517-FA12-7118-2954-3117DCDC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10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63BA05D-D168-4C5C-2FD1-CB3534F65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684" y="4546966"/>
            <a:ext cx="3091271" cy="7048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B6258A7-7E00-B3AA-297A-28924C6B5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648" y="4546966"/>
            <a:ext cx="377190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70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E91C89-B6D7-DD44-A908-F1C11B67A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程序流程控制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6697C1-B2F9-1227-AD37-98FB92088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例</a:t>
            </a:r>
            <a:r>
              <a:rPr lang="en-US" altLang="zh-CN" dirty="0">
                <a:solidFill>
                  <a:srgbClr val="FF0000"/>
                </a:solidFill>
              </a:rPr>
              <a:t>3-2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zh-CN" altLang="en-US" dirty="0"/>
              <a:t>输入</a:t>
            </a:r>
            <a:r>
              <a:rPr lang="en-US" altLang="zh-CN" dirty="0"/>
              <a:t>x, y</a:t>
            </a:r>
            <a:r>
              <a:rPr lang="zh-CN" altLang="en-US" dirty="0"/>
              <a:t>的值，并将它们的值互换后输出。</a:t>
            </a:r>
            <a:endParaRPr lang="en-US" altLang="zh-CN" dirty="0"/>
          </a:p>
          <a:p>
            <a:pPr>
              <a:buNone/>
            </a:pPr>
            <a:r>
              <a:rPr lang="zh-CN" altLang="en-US" dirty="0"/>
              <a:t>程序如下：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A99113-C788-7E15-2D88-F09BFE05C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3854B1-08BF-6D66-F024-D068CDA2D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BB70A4-E124-CC1F-469D-E794F1C75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11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DBCE750-D8FC-BA15-C7DF-4D08295E5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750" y="2428234"/>
            <a:ext cx="4848590" cy="26253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3713958-9B54-DC49-7BBA-9ACFEA260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122" y="2428234"/>
            <a:ext cx="281940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36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F1AE1D-0AA3-270E-0AD4-7B94BB09C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程序流程控制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A03F0F-F003-0F5E-6481-8237D1385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3-3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：</a:t>
            </a:r>
            <a:r>
              <a:rPr lang="zh-CN" altLang="en-US" sz="2800" dirty="0">
                <a:latin typeface="Times New Roman" panose="02020603050405020304" pitchFamily="18" charset="0"/>
              </a:rPr>
              <a:t>求一元二次方程</a:t>
            </a:r>
            <a:r>
              <a:rPr lang="en-US" altLang="zh-CN" sz="2800" dirty="0">
                <a:latin typeface="Times New Roman" panose="02020603050405020304" pitchFamily="18" charset="0"/>
              </a:rPr>
              <a:t>ax</a:t>
            </a:r>
            <a:r>
              <a:rPr lang="en-US" altLang="zh-CN" sz="2800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2800" dirty="0">
                <a:latin typeface="Times New Roman" panose="02020603050405020304" pitchFamily="18" charset="0"/>
              </a:rPr>
              <a:t> +</a:t>
            </a:r>
            <a:r>
              <a:rPr lang="en-US" altLang="zh-CN" sz="2800" dirty="0" err="1">
                <a:latin typeface="Times New Roman" panose="02020603050405020304" pitchFamily="18" charset="0"/>
              </a:rPr>
              <a:t>bx+c</a:t>
            </a:r>
            <a:r>
              <a:rPr lang="en-US" altLang="zh-CN" sz="2800" dirty="0">
                <a:latin typeface="Times New Roman" panose="02020603050405020304" pitchFamily="18" charset="0"/>
              </a:rPr>
              <a:t>=0</a:t>
            </a:r>
            <a:r>
              <a:rPr lang="zh-CN" altLang="en-US" sz="2800" dirty="0">
                <a:latin typeface="Times New Roman" panose="02020603050405020304" pitchFamily="18" charset="0"/>
              </a:rPr>
              <a:t>的根。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>
              <a:buNone/>
            </a:pPr>
            <a:r>
              <a:rPr lang="zh-CN" altLang="en-US" dirty="0"/>
              <a:t>程序如下：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5F05B9-BA58-6626-615B-FCC35C961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C15D45-9D85-7476-4B35-9C095ACA6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A7D795-FDE8-EAB9-E1A5-051571E47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12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31DD410-383E-BEA4-4DB1-4905FAD33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20805"/>
            <a:ext cx="9486709" cy="22912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C9BB122-EDE3-DAD9-7885-DC88EA52E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845236"/>
            <a:ext cx="523875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773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722DDA-CE88-0260-49AA-B94216CE2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程序流程控制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37E747-FD56-2566-D670-6145C4474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latin typeface="Times New Roman" panose="02020603050405020304" pitchFamily="18" charset="0"/>
              </a:rPr>
              <a:t>程序控制结构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lvl="1">
              <a:buNone/>
            </a:pPr>
            <a:r>
              <a:rPr lang="en-US" altLang="zh-CN" dirty="0"/>
              <a:t>2.</a:t>
            </a:r>
            <a:r>
              <a:rPr lang="zh-CN" altLang="en-US" sz="2800" dirty="0">
                <a:latin typeface="Times New Roman" panose="02020603050405020304" pitchFamily="18" charset="0"/>
              </a:rPr>
              <a:t>程序的暂停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lvl="1"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暂停程序的执行可以使用</a:t>
            </a:r>
            <a:r>
              <a:rPr lang="en-US" altLang="zh-CN" dirty="0">
                <a:latin typeface="Times New Roman" panose="02020603050405020304" pitchFamily="18" charset="0"/>
              </a:rPr>
              <a:t>pause</a:t>
            </a:r>
            <a:r>
              <a:rPr lang="zh-CN" altLang="en-US" dirty="0">
                <a:latin typeface="Times New Roman" panose="02020603050405020304" pitchFamily="18" charset="0"/>
              </a:rPr>
              <a:t>函数，调用格式：</a:t>
            </a:r>
            <a:r>
              <a:rPr lang="en-US" altLang="zh-CN" dirty="0">
                <a:latin typeface="Times New Roman" panose="02020603050405020304" pitchFamily="18" charset="0"/>
              </a:rPr>
              <a:t>pause(</a:t>
            </a:r>
            <a:r>
              <a:rPr lang="zh-CN" altLang="en-US" dirty="0">
                <a:latin typeface="Times New Roman" panose="02020603050405020304" pitchFamily="18" charset="0"/>
              </a:rPr>
              <a:t>延迟秒数</a:t>
            </a:r>
            <a:r>
              <a:rPr lang="en-US" altLang="zh-CN" dirty="0">
                <a:latin typeface="Times New Roman" panose="02020603050405020304" pitchFamily="18" charset="0"/>
              </a:rPr>
              <a:t>)</a:t>
            </a:r>
          </a:p>
          <a:p>
            <a:pPr lvl="1"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如果省略延迟时间，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直接使用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pause</a:t>
            </a:r>
            <a:r>
              <a:rPr lang="zh-CN" altLang="en-US" dirty="0">
                <a:latin typeface="Times New Roman" panose="02020603050405020304" pitchFamily="18" charset="0"/>
              </a:rPr>
              <a:t>，则将暂停程序，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直到用户按任一键后程序继续执行</a:t>
            </a:r>
            <a:r>
              <a:rPr lang="zh-CN" altLang="en-US" dirty="0">
                <a:latin typeface="Times New Roman" panose="02020603050405020304" pitchFamily="18" charset="0"/>
              </a:rPr>
              <a:t>。若要强行中止程序的运行可使用</a:t>
            </a:r>
            <a:r>
              <a:rPr lang="en-US" altLang="zh-CN" dirty="0" err="1">
                <a:solidFill>
                  <a:srgbClr val="0A10FE"/>
                </a:solidFill>
                <a:latin typeface="Times New Roman" panose="02020603050405020304" pitchFamily="18" charset="0"/>
              </a:rPr>
              <a:t>Ctrl+C</a:t>
            </a:r>
            <a:r>
              <a:rPr lang="zh-CN" altLang="en-US" dirty="0">
                <a:latin typeface="Times New Roman" panose="02020603050405020304" pitchFamily="18" charset="0"/>
              </a:rPr>
              <a:t>命令。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lvl="1"/>
            <a:r>
              <a:rPr lang="zh-CN" altLang="en-US" dirty="0"/>
              <a:t>选择结构</a:t>
            </a:r>
            <a:endParaRPr lang="en-US" altLang="zh-CN" dirty="0"/>
          </a:p>
          <a:p>
            <a:pPr lvl="1">
              <a:buNone/>
            </a:pPr>
            <a:r>
              <a:rPr lang="en-US" altLang="zh-CN" dirty="0"/>
              <a:t>1. </a:t>
            </a:r>
            <a:r>
              <a:rPr lang="en-US" altLang="zh-CN" sz="2800" dirty="0">
                <a:latin typeface="Times New Roman" panose="02020603050405020304" pitchFamily="18" charset="0"/>
              </a:rPr>
              <a:t>if</a:t>
            </a:r>
            <a:r>
              <a:rPr lang="zh-CN" altLang="en-US" sz="2800" dirty="0">
                <a:latin typeface="Times New Roman" panose="02020603050405020304" pitchFamily="18" charset="0"/>
              </a:rPr>
              <a:t>语句：在</a:t>
            </a:r>
            <a:r>
              <a:rPr lang="en-US" altLang="zh-CN" sz="2800" dirty="0">
                <a:latin typeface="Times New Roman" panose="02020603050405020304" pitchFamily="18" charset="0"/>
              </a:rPr>
              <a:t>MATLAB</a:t>
            </a:r>
            <a:r>
              <a:rPr lang="zh-CN" altLang="en-US" sz="2800" dirty="0">
                <a:latin typeface="Times New Roman" panose="02020603050405020304" pitchFamily="18" charset="0"/>
              </a:rPr>
              <a:t>中，</a:t>
            </a:r>
            <a:r>
              <a:rPr lang="en-US" altLang="zh-CN" sz="2800" dirty="0">
                <a:latin typeface="Times New Roman" panose="02020603050405020304" pitchFamily="18" charset="0"/>
              </a:rPr>
              <a:t>if</a:t>
            </a:r>
            <a:r>
              <a:rPr lang="zh-CN" altLang="en-US" sz="2800" dirty="0">
                <a:latin typeface="Times New Roman" panose="02020603050405020304" pitchFamily="18" charset="0"/>
              </a:rPr>
              <a:t>语句有</a:t>
            </a:r>
            <a:r>
              <a:rPr lang="en-US" altLang="zh-CN" sz="2800" dirty="0">
                <a:latin typeface="Times New Roman" panose="02020603050405020304" pitchFamily="18" charset="0"/>
              </a:rPr>
              <a:t>3</a:t>
            </a:r>
            <a:r>
              <a:rPr lang="zh-CN" altLang="en-US" sz="2800" dirty="0">
                <a:latin typeface="Times New Roman" panose="02020603050405020304" pitchFamily="18" charset="0"/>
              </a:rPr>
              <a:t>种格式。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lvl="1">
              <a:buNone/>
            </a:pPr>
            <a:r>
              <a:rPr lang="en-US" altLang="zh-CN" sz="2800" dirty="0">
                <a:latin typeface="Times New Roman" panose="02020603050405020304" pitchFamily="18" charset="0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</a:rPr>
              <a:t>）单分支</a:t>
            </a:r>
            <a:r>
              <a:rPr lang="en-US" altLang="zh-CN" sz="2800" dirty="0">
                <a:latin typeface="Times New Roman" panose="02020603050405020304" pitchFamily="18" charset="0"/>
              </a:rPr>
              <a:t>if</a:t>
            </a:r>
            <a:r>
              <a:rPr lang="zh-CN" altLang="en-US" sz="2800" dirty="0">
                <a:latin typeface="Times New Roman" panose="02020603050405020304" pitchFamily="18" charset="0"/>
              </a:rPr>
              <a:t>语句；</a:t>
            </a:r>
            <a:r>
              <a:rPr lang="en-US" altLang="zh-CN" sz="2800" dirty="0">
                <a:latin typeface="Times New Roman" panose="02020603050405020304" pitchFamily="18" charset="0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</a:rPr>
              <a:t>）双分支</a:t>
            </a:r>
            <a:r>
              <a:rPr lang="en-US" altLang="zh-CN" sz="2800" dirty="0">
                <a:latin typeface="Times New Roman" panose="02020603050405020304" pitchFamily="18" charset="0"/>
              </a:rPr>
              <a:t>if</a:t>
            </a:r>
            <a:r>
              <a:rPr lang="zh-CN" altLang="en-US" sz="2800" dirty="0">
                <a:latin typeface="Times New Roman" panose="02020603050405020304" pitchFamily="18" charset="0"/>
              </a:rPr>
              <a:t>语句；</a:t>
            </a:r>
            <a:r>
              <a:rPr lang="en-US" altLang="zh-CN" sz="2800" dirty="0">
                <a:latin typeface="Times New Roman" panose="02020603050405020304" pitchFamily="18" charset="0"/>
              </a:rPr>
              <a:t>3</a:t>
            </a:r>
            <a:r>
              <a:rPr lang="zh-CN" altLang="en-US" sz="2800" dirty="0">
                <a:latin typeface="Times New Roman" panose="02020603050405020304" pitchFamily="18" charset="0"/>
              </a:rPr>
              <a:t>）多分支</a:t>
            </a:r>
            <a:r>
              <a:rPr lang="en-US" altLang="zh-CN" sz="2800" dirty="0">
                <a:latin typeface="Times New Roman" panose="02020603050405020304" pitchFamily="18" charset="0"/>
              </a:rPr>
              <a:t>if</a:t>
            </a:r>
            <a:r>
              <a:rPr lang="zh-CN" altLang="en-US" sz="2800" dirty="0">
                <a:latin typeface="Times New Roman" panose="02020603050405020304" pitchFamily="18" charset="0"/>
              </a:rPr>
              <a:t>语句。</a:t>
            </a:r>
          </a:p>
          <a:p>
            <a:pPr lvl="1">
              <a:buNone/>
            </a:pPr>
            <a:endParaRPr lang="zh-CN" altLang="en-US" sz="2800" dirty="0">
              <a:latin typeface="Times New Roman" panose="02020603050405020304" pitchFamily="18" charset="0"/>
            </a:endParaRPr>
          </a:p>
          <a:p>
            <a:pPr lvl="1">
              <a:buNone/>
            </a:pPr>
            <a:endParaRPr lang="en-US" altLang="zh-CN" dirty="0"/>
          </a:p>
          <a:p>
            <a:endParaRPr lang="en-US" altLang="zh-CN" sz="2800" dirty="0">
              <a:latin typeface="Times New Roman" panose="02020603050405020304" pitchFamily="18" charset="0"/>
            </a:endParaRPr>
          </a:p>
          <a:p>
            <a:endParaRPr lang="en-US" altLang="zh-CN" dirty="0"/>
          </a:p>
          <a:p>
            <a:endParaRPr lang="en-US" altLang="zh-CN" sz="2800" dirty="0">
              <a:latin typeface="Times New Roman" panose="02020603050405020304" pitchFamily="18" charset="0"/>
            </a:endParaRPr>
          </a:p>
          <a:p>
            <a:pPr lvl="1">
              <a:buNone/>
            </a:pPr>
            <a:endParaRPr lang="en-US" altLang="zh-CN" dirty="0">
              <a:latin typeface="Times New Roman" panose="02020603050405020304" pitchFamily="18" charset="0"/>
            </a:endParaRPr>
          </a:p>
          <a:p>
            <a:pPr lvl="1">
              <a:buNone/>
            </a:pPr>
            <a:endParaRPr lang="en-US" altLang="zh-CN" dirty="0">
              <a:latin typeface="Times New Roman" panose="02020603050405020304" pitchFamily="18" charset="0"/>
            </a:endParaRPr>
          </a:p>
          <a:p>
            <a:pPr lvl="1">
              <a:buNone/>
            </a:pPr>
            <a:endParaRPr lang="en-US" altLang="zh-CN" dirty="0"/>
          </a:p>
          <a:p>
            <a:pPr lvl="1">
              <a:buNone/>
            </a:pPr>
            <a:endParaRPr lang="zh-CN" altLang="en-US" dirty="0"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3064BB-CAE3-92AB-B1C5-12F141EE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8723EB-A06A-9168-8BBE-C1929853B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8CC517-FA12-7118-2954-3117DCDC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13</a:t>
            </a:fld>
            <a:r>
              <a:rPr lang="zh-CN" altLang="en-US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5140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722DDA-CE88-0260-49AA-B94216CE2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程序流程控制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37E747-FD56-2566-D670-6145C4474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latin typeface="Times New Roman" panose="02020603050405020304" pitchFamily="18" charset="0"/>
              </a:rPr>
              <a:t>程序控制结构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lvl="1"/>
            <a:r>
              <a:rPr lang="zh-CN" altLang="en-US" dirty="0"/>
              <a:t>选择结构</a:t>
            </a:r>
            <a:endParaRPr lang="en-US" altLang="zh-CN" dirty="0"/>
          </a:p>
          <a:p>
            <a:pPr lvl="1">
              <a:buNone/>
            </a:pPr>
            <a:r>
              <a:rPr lang="en-US" altLang="zh-CN" dirty="0"/>
              <a:t>1. </a:t>
            </a:r>
            <a:r>
              <a:rPr lang="en-US" altLang="zh-CN" sz="2800" dirty="0">
                <a:latin typeface="Times New Roman" panose="02020603050405020304" pitchFamily="18" charset="0"/>
              </a:rPr>
              <a:t>if</a:t>
            </a:r>
            <a:r>
              <a:rPr lang="zh-CN" altLang="en-US" sz="2800" dirty="0">
                <a:latin typeface="Times New Roman" panose="02020603050405020304" pitchFamily="18" charset="0"/>
              </a:rPr>
              <a:t>语句：在</a:t>
            </a:r>
            <a:r>
              <a:rPr lang="en-US" altLang="zh-CN" sz="2800" dirty="0">
                <a:latin typeface="Times New Roman" panose="02020603050405020304" pitchFamily="18" charset="0"/>
              </a:rPr>
              <a:t>MATLAB</a:t>
            </a:r>
            <a:r>
              <a:rPr lang="zh-CN" altLang="en-US" sz="2800" dirty="0">
                <a:latin typeface="Times New Roman" panose="02020603050405020304" pitchFamily="18" charset="0"/>
              </a:rPr>
              <a:t>中，</a:t>
            </a:r>
            <a:r>
              <a:rPr lang="en-US" altLang="zh-CN" sz="2800" dirty="0">
                <a:latin typeface="Times New Roman" panose="02020603050405020304" pitchFamily="18" charset="0"/>
              </a:rPr>
              <a:t>if</a:t>
            </a:r>
            <a:r>
              <a:rPr lang="zh-CN" altLang="en-US" sz="2800" dirty="0">
                <a:latin typeface="Times New Roman" panose="02020603050405020304" pitchFamily="18" charset="0"/>
              </a:rPr>
              <a:t>语句有</a:t>
            </a:r>
            <a:r>
              <a:rPr lang="en-US" altLang="zh-CN" sz="2800" dirty="0">
                <a:latin typeface="Times New Roman" panose="02020603050405020304" pitchFamily="18" charset="0"/>
              </a:rPr>
              <a:t>3</a:t>
            </a:r>
            <a:r>
              <a:rPr lang="zh-CN" altLang="en-US" sz="2800" dirty="0">
                <a:latin typeface="Times New Roman" panose="02020603050405020304" pitchFamily="18" charset="0"/>
              </a:rPr>
              <a:t>种格式。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lvl="1">
              <a:buNone/>
            </a:pPr>
            <a:r>
              <a:rPr lang="en-US" altLang="zh-CN" sz="2800" dirty="0">
                <a:latin typeface="Times New Roman" panose="02020603050405020304" pitchFamily="18" charset="0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</a:rPr>
              <a:t>）单分支</a:t>
            </a:r>
            <a:r>
              <a:rPr lang="en-US" altLang="zh-CN" sz="2800" dirty="0">
                <a:latin typeface="Times New Roman" panose="02020603050405020304" pitchFamily="18" charset="0"/>
              </a:rPr>
              <a:t>if</a:t>
            </a:r>
            <a:r>
              <a:rPr lang="zh-CN" altLang="en-US" sz="2800" dirty="0">
                <a:latin typeface="Times New Roman" panose="02020603050405020304" pitchFamily="18" charset="0"/>
              </a:rPr>
              <a:t>语句；</a:t>
            </a:r>
            <a:r>
              <a:rPr lang="en-US" altLang="zh-CN" sz="2800" dirty="0">
                <a:latin typeface="Times New Roman" panose="02020603050405020304" pitchFamily="18" charset="0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</a:rPr>
              <a:t>）双分支</a:t>
            </a:r>
            <a:r>
              <a:rPr lang="en-US" altLang="zh-CN" sz="2800" dirty="0">
                <a:latin typeface="Times New Roman" panose="02020603050405020304" pitchFamily="18" charset="0"/>
              </a:rPr>
              <a:t>if</a:t>
            </a:r>
            <a:r>
              <a:rPr lang="zh-CN" altLang="en-US" sz="2800" dirty="0">
                <a:latin typeface="Times New Roman" panose="02020603050405020304" pitchFamily="18" charset="0"/>
              </a:rPr>
              <a:t>语句；</a:t>
            </a:r>
            <a:r>
              <a:rPr lang="en-US" altLang="zh-CN" sz="2800" dirty="0">
                <a:latin typeface="Times New Roman" panose="02020603050405020304" pitchFamily="18" charset="0"/>
              </a:rPr>
              <a:t>3</a:t>
            </a:r>
            <a:r>
              <a:rPr lang="zh-CN" altLang="en-US" sz="2800" dirty="0">
                <a:latin typeface="Times New Roman" panose="02020603050405020304" pitchFamily="18" charset="0"/>
              </a:rPr>
              <a:t>）多分支</a:t>
            </a:r>
            <a:r>
              <a:rPr lang="en-US" altLang="zh-CN" sz="2800" dirty="0">
                <a:latin typeface="Times New Roman" panose="02020603050405020304" pitchFamily="18" charset="0"/>
              </a:rPr>
              <a:t>if</a:t>
            </a:r>
            <a:r>
              <a:rPr lang="zh-CN" altLang="en-US" sz="2800" dirty="0">
                <a:latin typeface="Times New Roman" panose="02020603050405020304" pitchFamily="18" charset="0"/>
              </a:rPr>
              <a:t>语句。</a:t>
            </a:r>
          </a:p>
          <a:p>
            <a:pPr lvl="1">
              <a:buNone/>
            </a:pPr>
            <a:endParaRPr lang="zh-CN" altLang="en-US" sz="2800" dirty="0">
              <a:latin typeface="Times New Roman" panose="02020603050405020304" pitchFamily="18" charset="0"/>
            </a:endParaRPr>
          </a:p>
          <a:p>
            <a:pPr lvl="1">
              <a:buNone/>
            </a:pPr>
            <a:endParaRPr lang="en-US" altLang="zh-CN" dirty="0"/>
          </a:p>
          <a:p>
            <a:endParaRPr lang="en-US" altLang="zh-CN" sz="2800" dirty="0">
              <a:latin typeface="Times New Roman" panose="02020603050405020304" pitchFamily="18" charset="0"/>
            </a:endParaRPr>
          </a:p>
          <a:p>
            <a:endParaRPr lang="en-US" altLang="zh-CN" dirty="0"/>
          </a:p>
          <a:p>
            <a:endParaRPr lang="en-US" altLang="zh-CN" sz="2800" dirty="0">
              <a:latin typeface="Times New Roman" panose="02020603050405020304" pitchFamily="18" charset="0"/>
            </a:endParaRPr>
          </a:p>
          <a:p>
            <a:pPr lvl="1">
              <a:buNone/>
            </a:pPr>
            <a:endParaRPr lang="en-US" altLang="zh-CN" dirty="0">
              <a:latin typeface="Times New Roman" panose="02020603050405020304" pitchFamily="18" charset="0"/>
            </a:endParaRPr>
          </a:p>
          <a:p>
            <a:pPr lvl="1">
              <a:buNone/>
            </a:pPr>
            <a:endParaRPr lang="en-US" altLang="zh-CN" dirty="0">
              <a:latin typeface="Times New Roman" panose="02020603050405020304" pitchFamily="18" charset="0"/>
            </a:endParaRPr>
          </a:p>
          <a:p>
            <a:pPr lvl="1">
              <a:buNone/>
            </a:pPr>
            <a:endParaRPr lang="en-US" altLang="zh-CN" dirty="0"/>
          </a:p>
          <a:p>
            <a:pPr lvl="1">
              <a:buNone/>
            </a:pPr>
            <a:endParaRPr lang="zh-CN" altLang="en-US" dirty="0"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3064BB-CAE3-92AB-B1C5-12F141EE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8723EB-A06A-9168-8BBE-C1929853B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8CC517-FA12-7118-2954-3117DCDC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14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4B9ACD1-E95E-5A74-FE1E-0DE8A701C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005" y="3429000"/>
            <a:ext cx="1640023" cy="83456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03168F1-12D3-FC5F-661D-FF6DA3090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665" y="3334267"/>
            <a:ext cx="2088356" cy="160514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E84AB7-6EEB-2CFF-9361-539428F50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659" y="3272237"/>
            <a:ext cx="2401882" cy="295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96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ECFB3C-5A12-1DAF-57A5-CE4ECF037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程序流程控制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786C91-0634-3BB4-3138-55D096EBF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3-4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：</a:t>
            </a:r>
            <a:r>
              <a:rPr lang="zh-CN" altLang="en-US" sz="2800" dirty="0">
                <a:latin typeface="Times New Roman" panose="02020603050405020304" pitchFamily="18" charset="0"/>
              </a:rPr>
              <a:t>计算分段函数的值。</a:t>
            </a:r>
          </a:p>
          <a:p>
            <a:pPr>
              <a:buNone/>
            </a:pPr>
            <a:endParaRPr lang="en-US" altLang="zh-CN" dirty="0"/>
          </a:p>
          <a:p>
            <a:pPr>
              <a:buNone/>
            </a:pPr>
            <a:r>
              <a:rPr lang="zh-CN" altLang="en-US" dirty="0"/>
              <a:t>基于双分支语句求解：</a:t>
            </a:r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pPr>
              <a:buNone/>
            </a:pPr>
            <a:r>
              <a:rPr lang="en-US" altLang="zh-CN" dirty="0"/>
              <a:t>                                               </a:t>
            </a:r>
            <a:r>
              <a:rPr lang="zh-CN" altLang="en-US" dirty="0"/>
              <a:t>也可基于单分支语句求解。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310D0D-BF2F-217D-2F12-C2371BA56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99CBA5-C31E-D522-97D4-CE38A4C2C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2518E6-E610-28A3-00C0-816794386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15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BF969F8-4718-B28B-B1BA-65109E5E7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26556"/>
            <a:ext cx="3971128" cy="24010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D86189D-D958-655C-F240-B3DCC1FE6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008" y="3126556"/>
            <a:ext cx="2305050" cy="1009650"/>
          </a:xfrm>
          <a:prstGeom prst="rect">
            <a:avLst/>
          </a:prstGeom>
        </p:spPr>
      </p:pic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699A3554-46AF-F476-345C-B00E10C283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794480"/>
              </p:ext>
            </p:extLst>
          </p:nvPr>
        </p:nvGraphicFramePr>
        <p:xfrm>
          <a:off x="7769664" y="1421411"/>
          <a:ext cx="3753488" cy="2007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051228" imgH="1632299" progId="Equation.DSMT4">
                  <p:embed/>
                </p:oleObj>
              </mc:Choice>
              <mc:Fallback>
                <p:oleObj name="Equation" r:id="rId4" imgW="3051228" imgH="1632299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769664" y="1421411"/>
                        <a:ext cx="3753488" cy="20075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8589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5710CA-B126-D4C5-F573-87901F765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程序流程控制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A8ADDA-D9E9-F699-A391-A1536EE02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例</a:t>
            </a:r>
            <a:r>
              <a:rPr lang="en-US" altLang="zh-CN" dirty="0">
                <a:solidFill>
                  <a:srgbClr val="FF0000"/>
                </a:solidFill>
              </a:rPr>
              <a:t>3-5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zh-CN" altLang="en-US" dirty="0"/>
              <a:t>输入一个字符，若为大写字母，则输出其对应的小写字母；若为小写字母，则输出其对应的大写字母；若为数字字符则输出其对应的数值，若为其他字符则原样输出。</a:t>
            </a:r>
            <a:endParaRPr lang="en-US" altLang="zh-CN" dirty="0"/>
          </a:p>
          <a:p>
            <a:pPr>
              <a:buNone/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595751-BE72-8A8D-B6D1-ACA0F2602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C44D8F-B855-8FCA-B444-0E76C5606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8A4CCF-43D1-315A-722A-3CDA77C19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16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3215C7B-CD4B-48BE-9F8C-8924B06B6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735" y="2759418"/>
            <a:ext cx="5881859" cy="34637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03C3006-BAF5-EE1F-696B-0B2A3E0C6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799" y="3142012"/>
            <a:ext cx="2085975" cy="7239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BF75550-3BFF-208C-3709-B061348A1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799" y="4084638"/>
            <a:ext cx="2090134" cy="7239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7CFE310-3148-F15C-174F-E693A2DDF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6798" y="5111901"/>
            <a:ext cx="2141113" cy="723900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B7B67F82-4D0B-B366-7C3B-5304317BB85E}"/>
              </a:ext>
            </a:extLst>
          </p:cNvPr>
          <p:cNvSpPr/>
          <p:nvPr/>
        </p:nvSpPr>
        <p:spPr>
          <a:xfrm>
            <a:off x="7637637" y="3324758"/>
            <a:ext cx="441117" cy="3584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41D17256-982B-911C-24AD-10E85DE5CD2B}"/>
              </a:ext>
            </a:extLst>
          </p:cNvPr>
          <p:cNvSpPr/>
          <p:nvPr/>
        </p:nvSpPr>
        <p:spPr>
          <a:xfrm>
            <a:off x="7677405" y="4267384"/>
            <a:ext cx="441117" cy="3584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2D96767A-8C3B-542E-14E9-565C718C8D75}"/>
              </a:ext>
            </a:extLst>
          </p:cNvPr>
          <p:cNvSpPr/>
          <p:nvPr/>
        </p:nvSpPr>
        <p:spPr>
          <a:xfrm>
            <a:off x="7679654" y="5319086"/>
            <a:ext cx="441117" cy="3584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798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722DDA-CE88-0260-49AA-B94216CE2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程序流程控制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37E747-FD56-2566-D670-6145C4474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09" y="1330430"/>
            <a:ext cx="5681897" cy="4892690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</a:rPr>
              <a:t>程序控制结构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lvl="1"/>
            <a:r>
              <a:rPr lang="zh-CN" altLang="en-US" dirty="0"/>
              <a:t>选择结构</a:t>
            </a:r>
            <a:endParaRPr lang="en-US" altLang="zh-CN" dirty="0"/>
          </a:p>
          <a:p>
            <a:pPr lvl="1">
              <a:buNone/>
            </a:pPr>
            <a:r>
              <a:rPr lang="en-US" altLang="zh-CN" dirty="0"/>
              <a:t>2. switch</a:t>
            </a:r>
            <a:r>
              <a:rPr lang="zh-CN" altLang="en-US" sz="2800" dirty="0">
                <a:latin typeface="Times New Roman" panose="02020603050405020304" pitchFamily="18" charset="0"/>
              </a:rPr>
              <a:t>语句： 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lvl="1" indent="720000">
              <a:lnSpc>
                <a:spcPts val="3500"/>
              </a:lnSpc>
              <a:buNone/>
            </a:pPr>
            <a:r>
              <a:rPr lang="en-US" altLang="zh-CN" sz="2800" dirty="0">
                <a:latin typeface="Times New Roman" panose="02020603050405020304" pitchFamily="18" charset="0"/>
              </a:rPr>
              <a:t>switch</a:t>
            </a:r>
            <a:r>
              <a:rPr lang="zh-CN" altLang="en-US" sz="2800" dirty="0">
                <a:latin typeface="Times New Roman" panose="02020603050405020304" pitchFamily="18" charset="0"/>
              </a:rPr>
              <a:t>语句根据表达式的取值不同，分别执行不同的语句，其语句格式为：当表达式的值等于值</a:t>
            </a:r>
            <a:r>
              <a:rPr lang="en-US" altLang="zh-CN" sz="2800" dirty="0">
                <a:latin typeface="Times New Roman" panose="02020603050405020304" pitchFamily="18" charset="0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</a:rPr>
              <a:t>时，执行语句组</a:t>
            </a:r>
            <a:r>
              <a:rPr lang="en-US" altLang="zh-CN" sz="2800" dirty="0">
                <a:latin typeface="Times New Roman" panose="02020603050405020304" pitchFamily="18" charset="0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</a:rPr>
              <a:t>，当表达式的值等于值</a:t>
            </a:r>
            <a:r>
              <a:rPr lang="en-US" altLang="zh-CN" sz="2800" dirty="0">
                <a:latin typeface="Times New Roman" panose="02020603050405020304" pitchFamily="18" charset="0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</a:rPr>
              <a:t>时，执行语句组</a:t>
            </a:r>
            <a:r>
              <a:rPr lang="en-US" altLang="zh-CN" sz="2800" dirty="0">
                <a:latin typeface="Times New Roman" panose="02020603050405020304" pitchFamily="18" charset="0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</a:rPr>
              <a:t>…</a:t>
            </a:r>
            <a:r>
              <a:rPr lang="zh-CN" altLang="en-US" sz="2800" dirty="0">
                <a:latin typeface="Times New Roman" panose="02020603050405020304" pitchFamily="18" charset="0"/>
              </a:rPr>
              <a:t>，当表达式的值等于值</a:t>
            </a:r>
            <a:r>
              <a:rPr lang="en-US" altLang="zh-CN" sz="2800" dirty="0">
                <a:latin typeface="Times New Roman" panose="02020603050405020304" pitchFamily="18" charset="0"/>
              </a:rPr>
              <a:t>m</a:t>
            </a:r>
            <a:r>
              <a:rPr lang="zh-CN" altLang="en-US" sz="2800" dirty="0">
                <a:latin typeface="Times New Roman" panose="02020603050405020304" pitchFamily="18" charset="0"/>
              </a:rPr>
              <a:t>时，执行语句组</a:t>
            </a:r>
            <a:r>
              <a:rPr lang="en-US" altLang="zh-CN" sz="2800" dirty="0">
                <a:latin typeface="Times New Roman" panose="02020603050405020304" pitchFamily="18" charset="0"/>
              </a:rPr>
              <a:t>m</a:t>
            </a:r>
            <a:r>
              <a:rPr lang="zh-CN" altLang="en-US" sz="2800" dirty="0">
                <a:latin typeface="Times New Roman" panose="02020603050405020304" pitchFamily="18" charset="0"/>
              </a:rPr>
              <a:t>，当表达式的值不等于</a:t>
            </a:r>
            <a:r>
              <a:rPr lang="en-US" altLang="zh-CN" sz="2800" dirty="0">
                <a:latin typeface="Times New Roman" panose="02020603050405020304" pitchFamily="18" charset="0"/>
              </a:rPr>
              <a:t>case</a:t>
            </a:r>
            <a:r>
              <a:rPr lang="zh-CN" altLang="en-US" sz="2800" dirty="0">
                <a:latin typeface="Times New Roman" panose="02020603050405020304" pitchFamily="18" charset="0"/>
              </a:rPr>
              <a:t>所列的值时，执行语句组</a:t>
            </a:r>
            <a:r>
              <a:rPr lang="en-US" altLang="zh-CN" sz="2800" dirty="0">
                <a:latin typeface="Times New Roman" panose="02020603050405020304" pitchFamily="18" charset="0"/>
              </a:rPr>
              <a:t>sentence</a:t>
            </a:r>
            <a:r>
              <a:rPr lang="zh-CN" altLang="en-US" sz="2800" dirty="0">
                <a:latin typeface="Times New Roman" panose="02020603050405020304" pitchFamily="18" charset="0"/>
              </a:rPr>
              <a:t>。</a:t>
            </a:r>
            <a:endParaRPr lang="en-US" altLang="zh-CN" dirty="0"/>
          </a:p>
          <a:p>
            <a:endParaRPr lang="en-US" altLang="zh-CN" sz="2800" dirty="0">
              <a:latin typeface="Times New Roman" panose="02020603050405020304" pitchFamily="18" charset="0"/>
            </a:endParaRPr>
          </a:p>
          <a:p>
            <a:pPr lvl="1">
              <a:buNone/>
            </a:pPr>
            <a:endParaRPr lang="en-US" altLang="zh-CN" dirty="0">
              <a:latin typeface="Times New Roman" panose="02020603050405020304" pitchFamily="18" charset="0"/>
            </a:endParaRPr>
          </a:p>
          <a:p>
            <a:pPr lvl="1">
              <a:buNone/>
            </a:pPr>
            <a:endParaRPr lang="en-US" altLang="zh-CN" dirty="0">
              <a:latin typeface="Times New Roman" panose="02020603050405020304" pitchFamily="18" charset="0"/>
            </a:endParaRPr>
          </a:p>
          <a:p>
            <a:pPr lvl="1">
              <a:buNone/>
            </a:pPr>
            <a:endParaRPr lang="en-US" altLang="zh-CN" dirty="0"/>
          </a:p>
          <a:p>
            <a:pPr lvl="1">
              <a:buNone/>
            </a:pPr>
            <a:endParaRPr lang="zh-CN" altLang="en-US" dirty="0"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3064BB-CAE3-92AB-B1C5-12F141EE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8723EB-A06A-9168-8BBE-C1929853B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8CC517-FA12-7118-2954-3117DCDC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17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6111A89-F0D7-A608-070D-F5AF1C2E5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406" y="1994218"/>
            <a:ext cx="5877536" cy="409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33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0B5F22-B9D8-8127-7106-CAB78764F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程序流程控制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0B9753-AE9F-0415-89C8-D44E3FF87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3-6: </a:t>
            </a:r>
            <a:r>
              <a:rPr lang="zh-CN" altLang="en-US" sz="2800" dirty="0">
                <a:latin typeface="Times New Roman" panose="02020603050405020304" pitchFamily="18" charset="0"/>
              </a:rPr>
              <a:t>某商场对顾客所购买的商品实行打折销售，标准如下</a:t>
            </a:r>
            <a:r>
              <a:rPr lang="en-US" altLang="zh-CN" sz="2800" dirty="0">
                <a:latin typeface="Times New Roman" panose="02020603050405020304" pitchFamily="18" charset="0"/>
              </a:rPr>
              <a:t>(</a:t>
            </a:r>
            <a:r>
              <a:rPr lang="zh-CN" altLang="en-US" sz="2800" dirty="0">
                <a:latin typeface="Times New Roman" panose="02020603050405020304" pitchFamily="18" charset="0"/>
              </a:rPr>
              <a:t>商品价格用</a:t>
            </a:r>
            <a:r>
              <a:rPr lang="en-US" altLang="zh-CN" sz="2800" dirty="0">
                <a:latin typeface="Times New Roman" panose="02020603050405020304" pitchFamily="18" charset="0"/>
              </a:rPr>
              <a:t>price</a:t>
            </a:r>
            <a:r>
              <a:rPr lang="zh-CN" altLang="en-US" sz="2800" dirty="0">
                <a:latin typeface="Times New Roman" panose="02020603050405020304" pitchFamily="18" charset="0"/>
              </a:rPr>
              <a:t>来表示</a:t>
            </a:r>
            <a:r>
              <a:rPr lang="en-US" altLang="zh-CN" sz="2800" dirty="0">
                <a:latin typeface="Times New Roman" panose="02020603050405020304" pitchFamily="18" charset="0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</a:rPr>
              <a:t>：输入所售商品的价格，求其实际销售价格。</a:t>
            </a:r>
          </a:p>
          <a:p>
            <a:endParaRPr lang="zh-CN" altLang="en-US" sz="2800" dirty="0"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5793F9-3BCC-9800-6DB1-CF1149F4A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E8E79B-1E93-E8CF-468A-C33D126FD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0415E6-B20C-9A65-C60B-506C01812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18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5191D8C-D772-707C-A901-DE4389ED9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022" y="2363095"/>
            <a:ext cx="4762500" cy="254317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FCA8C2B-B055-5739-E67B-08DCE6999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85" y="2363095"/>
            <a:ext cx="5502072" cy="37497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0674A75-AFD1-8CED-8BFF-1E23E491F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8891" y="5103207"/>
            <a:ext cx="242887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49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722DDA-CE88-0260-49AA-B94216CE2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程序流程控制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37E747-FD56-2566-D670-6145C4474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09" y="1330430"/>
            <a:ext cx="5681897" cy="4892690"/>
          </a:xfrm>
        </p:spPr>
        <p:txBody>
          <a:bodyPr>
            <a:normAutofit fontScale="92500"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</a:rPr>
              <a:t>程序控制结构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lvl="1"/>
            <a:r>
              <a:rPr lang="zh-CN" altLang="en-US" dirty="0"/>
              <a:t>选择结构</a:t>
            </a:r>
            <a:endParaRPr lang="en-US" altLang="zh-CN" dirty="0"/>
          </a:p>
          <a:p>
            <a:pPr lvl="1">
              <a:buNone/>
            </a:pPr>
            <a:r>
              <a:rPr lang="en-US" altLang="zh-CN" dirty="0"/>
              <a:t>2. try</a:t>
            </a:r>
            <a:r>
              <a:rPr lang="zh-CN" altLang="en-US" sz="2800" dirty="0">
                <a:latin typeface="Times New Roman" panose="02020603050405020304" pitchFamily="18" charset="0"/>
              </a:rPr>
              <a:t>语句： 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lvl="1" indent="720000">
              <a:lnSpc>
                <a:spcPts val="3500"/>
              </a:lnSpc>
              <a:buNone/>
            </a:pPr>
            <a:r>
              <a:rPr lang="en-US" altLang="zh-CN" dirty="0"/>
              <a:t>try</a:t>
            </a:r>
            <a:r>
              <a:rPr lang="zh-CN" altLang="en-US" sz="2800" dirty="0">
                <a:latin typeface="Times New Roman" panose="02020603050405020304" pitchFamily="18" charset="0"/>
              </a:rPr>
              <a:t>语句是一种试探性执行语句，它提供了一种捕获错误的机制。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lvl="1" indent="720000">
              <a:lnSpc>
                <a:spcPts val="3500"/>
              </a:lnSpc>
              <a:buNone/>
            </a:pPr>
            <a:r>
              <a:rPr lang="en-US" altLang="zh-CN" dirty="0"/>
              <a:t>try</a:t>
            </a:r>
            <a:r>
              <a:rPr lang="zh-CN" altLang="en-US" dirty="0"/>
              <a:t>语句先试探性执行语句组</a:t>
            </a:r>
            <a:r>
              <a:rPr lang="en-US" altLang="zh-CN" dirty="0"/>
              <a:t>1</a:t>
            </a:r>
            <a:r>
              <a:rPr lang="zh-CN" altLang="en-US" dirty="0"/>
              <a:t>，如果语句组</a:t>
            </a:r>
            <a:r>
              <a:rPr lang="en-US" altLang="zh-CN" dirty="0"/>
              <a:t>1</a:t>
            </a:r>
            <a:r>
              <a:rPr lang="zh-CN" altLang="en-US" dirty="0"/>
              <a:t>在执行过程中出现错误，则将错误信息赋给</a:t>
            </a:r>
            <a:r>
              <a:rPr lang="zh-CN" altLang="en-US" dirty="0">
                <a:solidFill>
                  <a:srgbClr val="FF0000"/>
                </a:solidFill>
              </a:rPr>
              <a:t>保变量留</a:t>
            </a:r>
            <a:r>
              <a:rPr lang="en-US" altLang="zh-CN" dirty="0" err="1">
                <a:solidFill>
                  <a:srgbClr val="FF0000"/>
                </a:solidFill>
              </a:rPr>
              <a:t>lasterr</a:t>
            </a:r>
            <a:r>
              <a:rPr lang="zh-CN" altLang="en-US" dirty="0"/>
              <a:t>，并转而执行语句组</a:t>
            </a:r>
            <a:r>
              <a:rPr lang="en-US" altLang="zh-CN" dirty="0"/>
              <a:t>2</a:t>
            </a:r>
            <a:r>
              <a:rPr lang="zh-CN" altLang="en-US" dirty="0"/>
              <a:t>。</a:t>
            </a:r>
          </a:p>
          <a:p>
            <a:pPr lvl="1" indent="720000">
              <a:lnSpc>
                <a:spcPts val="3500"/>
              </a:lnSpc>
              <a:buNone/>
            </a:pPr>
            <a:endParaRPr lang="en-US" altLang="zh-CN" dirty="0"/>
          </a:p>
          <a:p>
            <a:endParaRPr lang="en-US" altLang="zh-CN" sz="2800" dirty="0">
              <a:latin typeface="Times New Roman" panose="02020603050405020304" pitchFamily="18" charset="0"/>
            </a:endParaRPr>
          </a:p>
          <a:p>
            <a:pPr lvl="1">
              <a:buNone/>
            </a:pPr>
            <a:endParaRPr lang="en-US" altLang="zh-CN" dirty="0">
              <a:latin typeface="Times New Roman" panose="02020603050405020304" pitchFamily="18" charset="0"/>
            </a:endParaRPr>
          </a:p>
          <a:p>
            <a:pPr lvl="1">
              <a:buNone/>
            </a:pPr>
            <a:endParaRPr lang="en-US" altLang="zh-CN" dirty="0">
              <a:latin typeface="Times New Roman" panose="02020603050405020304" pitchFamily="18" charset="0"/>
            </a:endParaRPr>
          </a:p>
          <a:p>
            <a:pPr lvl="1">
              <a:buNone/>
            </a:pPr>
            <a:endParaRPr lang="en-US" altLang="zh-CN" dirty="0"/>
          </a:p>
          <a:p>
            <a:pPr lvl="1">
              <a:buNone/>
            </a:pPr>
            <a:endParaRPr lang="zh-CN" altLang="en-US" dirty="0"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3064BB-CAE3-92AB-B1C5-12F141EE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8723EB-A06A-9168-8BBE-C1929853B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8CC517-FA12-7118-2954-3117DCDC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19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BF06D46-757F-68B0-29AA-1AA1B1390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697" y="1254428"/>
            <a:ext cx="3034495" cy="20847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515D6B1-07BB-F884-451B-280BE0A8D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204" y="3561106"/>
            <a:ext cx="5360530" cy="15936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513304A-83F1-DEE6-3081-A0F795F3C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228" y="5451598"/>
            <a:ext cx="37719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1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7675E1-A67A-1682-AD81-E8CDFA51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程序流程控制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18A3D6-1ECA-63EB-8751-A70C0D95E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本章要点</a:t>
            </a:r>
            <a:endParaRPr lang="en-US" altLang="zh-CN" dirty="0"/>
          </a:p>
          <a:p>
            <a:pPr lvl="1"/>
            <a:r>
              <a:rPr lang="en-US" altLang="zh-CN" dirty="0"/>
              <a:t>M</a:t>
            </a:r>
            <a:r>
              <a:rPr lang="zh-CN" altLang="en-US" dirty="0"/>
              <a:t>文件的概念与基本操作</a:t>
            </a:r>
            <a:endParaRPr lang="en-US" altLang="zh-CN" dirty="0"/>
          </a:p>
          <a:p>
            <a:pPr lvl="1"/>
            <a:r>
              <a:rPr lang="en-US" altLang="zh-CN" dirty="0"/>
              <a:t>MATLAB</a:t>
            </a:r>
            <a:r>
              <a:rPr lang="zh-CN" altLang="en-US" dirty="0"/>
              <a:t>程序控制结构</a:t>
            </a:r>
            <a:endParaRPr lang="en-US" altLang="zh-CN" dirty="0"/>
          </a:p>
          <a:p>
            <a:pPr lvl="1"/>
            <a:r>
              <a:rPr lang="en-US" altLang="zh-CN" dirty="0"/>
              <a:t>MATLAB</a:t>
            </a:r>
            <a:r>
              <a:rPr lang="zh-CN" altLang="en-US" dirty="0"/>
              <a:t>函数文件</a:t>
            </a:r>
            <a:endParaRPr lang="en-US" altLang="zh-CN" dirty="0"/>
          </a:p>
          <a:p>
            <a:pPr lvl="1"/>
            <a:r>
              <a:rPr lang="en-US" altLang="zh-CN" dirty="0"/>
              <a:t>MATLAB</a:t>
            </a:r>
            <a:r>
              <a:rPr lang="zh-CN" altLang="en-US" dirty="0"/>
              <a:t>程序调试与优化</a:t>
            </a:r>
            <a:endParaRPr lang="en-US" altLang="zh-CN" dirty="0"/>
          </a:p>
          <a:p>
            <a:pPr lvl="1">
              <a:buNone/>
            </a:pPr>
            <a:r>
              <a:rPr lang="zh-CN" altLang="en-US" dirty="0"/>
              <a:t>目标：充分利用</a:t>
            </a:r>
            <a:r>
              <a:rPr lang="en-US" altLang="zh-CN" dirty="0"/>
              <a:t>MATLAB</a:t>
            </a:r>
            <a:r>
              <a:rPr lang="zh-CN" altLang="en-US" dirty="0"/>
              <a:t>数据结构的特点，提升编程效率。</a:t>
            </a:r>
            <a:endParaRPr lang="en-US" altLang="zh-CN" dirty="0"/>
          </a:p>
          <a:p>
            <a:pPr lvl="1">
              <a:buNone/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726841-C56A-0577-6D74-C2CF189D5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182289-1B9B-3D6A-ECD7-F29060B58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23289C-D635-ABBE-2C5E-FEE6B3F98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2</a:t>
            </a:fld>
            <a:r>
              <a:rPr lang="zh-CN" altLang="en-US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8724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827EAE-5070-4A5A-DDCD-FE3895947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程序流程控制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FE91D3-6730-DDCA-C539-ACE8A95FD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例</a:t>
            </a:r>
            <a:r>
              <a:rPr lang="en-US" altLang="zh-CN" dirty="0">
                <a:solidFill>
                  <a:srgbClr val="FF0000"/>
                </a:solidFill>
              </a:rPr>
              <a:t>3-7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zh-CN" altLang="en-US" dirty="0"/>
              <a:t>矩阵乘法运算要求两矩阵的维数相容，否则会出错。先求两矩阵的乘积，若出错，则自动转去求两矩阵的点乘。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907DC8-BDD8-582C-914E-FA7944010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355924-C631-B534-E166-1A3056D5D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374974-EE6C-AF1C-6F4E-CD55B7B00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20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E85FCCA-8863-72DD-35F8-E40721659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249" y="2407766"/>
            <a:ext cx="3337820" cy="37785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4A017DE-0AC2-3842-9581-9AF952C6F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754" y="2407766"/>
            <a:ext cx="2933700" cy="10382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31ABAA8-DE58-C460-55CE-F0A31C5EF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2754" y="3708779"/>
            <a:ext cx="5312690" cy="185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80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722DDA-CE88-0260-49AA-B94216CE2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程序流程控制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37E747-FD56-2566-D670-6145C4474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09" y="1330430"/>
            <a:ext cx="10823291" cy="489269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</a:rPr>
              <a:t>程序控制结构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lvl="1"/>
            <a:r>
              <a:rPr lang="zh-CN" altLang="en-US" dirty="0"/>
              <a:t>循环结构</a:t>
            </a:r>
            <a:endParaRPr lang="en-US" altLang="zh-CN" dirty="0"/>
          </a:p>
          <a:p>
            <a:pPr lvl="1">
              <a:lnSpc>
                <a:spcPct val="120000"/>
              </a:lnSpc>
              <a:buNone/>
            </a:pPr>
            <a:r>
              <a:rPr lang="en-US" altLang="zh-CN" dirty="0"/>
              <a:t>1. for</a:t>
            </a:r>
            <a:r>
              <a:rPr lang="zh-CN" altLang="en-US" sz="2800" dirty="0">
                <a:latin typeface="Times New Roman" panose="02020603050405020304" pitchFamily="18" charset="0"/>
              </a:rPr>
              <a:t>语句： 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lvl="1" indent="720000">
              <a:lnSpc>
                <a:spcPct val="120000"/>
              </a:lnSpc>
              <a:buNone/>
            </a:pPr>
            <a:r>
              <a:rPr lang="en-US" altLang="zh-CN" sz="2800" dirty="0">
                <a:latin typeface="Times New Roman" panose="02020603050405020304" pitchFamily="18" charset="0"/>
              </a:rPr>
              <a:t> for</a:t>
            </a:r>
            <a:r>
              <a:rPr lang="zh-CN" altLang="en-US" sz="2800" dirty="0">
                <a:latin typeface="Times New Roman" panose="02020603050405020304" pitchFamily="18" charset="0"/>
              </a:rPr>
              <a:t>语句的常见格式为：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lvl="1" indent="720000">
              <a:lnSpc>
                <a:spcPct val="120000"/>
              </a:lnSpc>
              <a:buNone/>
            </a:pPr>
            <a:r>
              <a:rPr lang="en-US" altLang="zh-CN" sz="2800" dirty="0">
                <a:solidFill>
                  <a:schemeClr val="accent6"/>
                </a:solidFill>
                <a:latin typeface="Times New Roman" panose="02020603050405020304" pitchFamily="18" charset="0"/>
              </a:rPr>
              <a:t>% </a:t>
            </a:r>
            <a:r>
              <a:rPr lang="zh-CN" altLang="en-US" sz="2800" dirty="0">
                <a:solidFill>
                  <a:schemeClr val="accent6"/>
                </a:solidFill>
                <a:latin typeface="Times New Roman" panose="02020603050405020304" pitchFamily="18" charset="0"/>
              </a:rPr>
              <a:t>冒号表达式：表达式</a:t>
            </a:r>
            <a:r>
              <a:rPr lang="en-US" altLang="zh-CN" sz="2800" dirty="0">
                <a:solidFill>
                  <a:schemeClr val="accent6"/>
                </a:solidFill>
                <a:latin typeface="Times New Roman" panose="02020603050405020304" pitchFamily="18" charset="0"/>
              </a:rPr>
              <a:t>1:</a:t>
            </a:r>
            <a:r>
              <a:rPr lang="zh-CN" altLang="en-US" sz="2800" dirty="0">
                <a:solidFill>
                  <a:schemeClr val="accent6"/>
                </a:solidFill>
                <a:latin typeface="Times New Roman" panose="02020603050405020304" pitchFamily="18" charset="0"/>
              </a:rPr>
              <a:t>表达式</a:t>
            </a:r>
            <a:r>
              <a:rPr lang="en-US" altLang="zh-CN" sz="2800" dirty="0">
                <a:solidFill>
                  <a:schemeClr val="accent6"/>
                </a:solidFill>
                <a:latin typeface="Times New Roman" panose="02020603050405020304" pitchFamily="18" charset="0"/>
              </a:rPr>
              <a:t>2:</a:t>
            </a:r>
            <a:r>
              <a:rPr lang="zh-CN" altLang="en-US" sz="2800" dirty="0">
                <a:solidFill>
                  <a:schemeClr val="accent6"/>
                </a:solidFill>
                <a:latin typeface="Times New Roman" panose="02020603050405020304" pitchFamily="18" charset="0"/>
              </a:rPr>
              <a:t>表达式</a:t>
            </a:r>
            <a:r>
              <a:rPr lang="en-US" altLang="zh-CN" sz="2800" dirty="0">
                <a:solidFill>
                  <a:schemeClr val="accent6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2800" dirty="0">
                <a:solidFill>
                  <a:schemeClr val="accent6"/>
                </a:solidFill>
                <a:latin typeface="Times New Roman" panose="02020603050405020304" pitchFamily="18" charset="0"/>
              </a:rPr>
              <a:t>，产生一个行向量</a:t>
            </a:r>
            <a:endParaRPr lang="en-US" altLang="zh-CN" sz="2800" dirty="0">
              <a:solidFill>
                <a:schemeClr val="accent6"/>
              </a:solidFill>
              <a:latin typeface="Times New Roman" panose="02020603050405020304" pitchFamily="18" charset="0"/>
            </a:endParaRPr>
          </a:p>
          <a:p>
            <a:pPr lvl="1" indent="720000">
              <a:lnSpc>
                <a:spcPct val="120000"/>
              </a:lnSpc>
              <a:buNone/>
            </a:pPr>
            <a:r>
              <a:rPr lang="en-US" altLang="zh-CN" sz="2800" dirty="0">
                <a:latin typeface="Times New Roman" panose="02020603050405020304" pitchFamily="18" charset="0"/>
              </a:rPr>
              <a:t>for </a:t>
            </a:r>
            <a:r>
              <a:rPr lang="zh-CN" altLang="en-US" sz="2800" dirty="0">
                <a:latin typeface="Times New Roman" panose="02020603050405020304" pitchFamily="18" charset="0"/>
              </a:rPr>
              <a:t>循环变量 </a:t>
            </a:r>
            <a:r>
              <a:rPr lang="en-US" altLang="zh-CN" sz="2800" dirty="0">
                <a:latin typeface="Times New Roman" panose="02020603050405020304" pitchFamily="18" charset="0"/>
              </a:rPr>
              <a:t>= </a:t>
            </a:r>
            <a:r>
              <a:rPr lang="zh-CN" altLang="en-US" sz="2800" dirty="0">
                <a:latin typeface="Times New Roman" panose="02020603050405020304" pitchFamily="18" charset="0"/>
              </a:rPr>
              <a:t>表达式</a:t>
            </a:r>
            <a:r>
              <a:rPr lang="en-US" altLang="zh-CN" sz="2800" dirty="0">
                <a:latin typeface="Times New Roman" panose="02020603050405020304" pitchFamily="18" charset="0"/>
              </a:rPr>
              <a:t>1:</a:t>
            </a:r>
            <a:r>
              <a:rPr lang="zh-CN" altLang="en-US" sz="2800" dirty="0">
                <a:latin typeface="Times New Roman" panose="02020603050405020304" pitchFamily="18" charset="0"/>
              </a:rPr>
              <a:t>表达式</a:t>
            </a:r>
            <a:r>
              <a:rPr lang="en-US" altLang="zh-CN" sz="2800" dirty="0">
                <a:latin typeface="Times New Roman" panose="02020603050405020304" pitchFamily="18" charset="0"/>
              </a:rPr>
              <a:t>2:</a:t>
            </a:r>
            <a:r>
              <a:rPr lang="zh-CN" altLang="en-US" sz="2800" dirty="0">
                <a:latin typeface="Times New Roman" panose="02020603050405020304" pitchFamily="18" charset="0"/>
              </a:rPr>
              <a:t>表达式</a:t>
            </a:r>
            <a:r>
              <a:rPr lang="en-US" altLang="zh-CN" sz="2800" dirty="0">
                <a:latin typeface="Times New Roman" panose="02020603050405020304" pitchFamily="18" charset="0"/>
              </a:rPr>
              <a:t>3</a:t>
            </a:r>
          </a:p>
          <a:p>
            <a:pPr lvl="1" indent="720000">
              <a:lnSpc>
                <a:spcPct val="120000"/>
              </a:lnSpc>
              <a:buNone/>
            </a:pPr>
            <a:r>
              <a:rPr lang="en-US" altLang="zh-CN" sz="2800" dirty="0">
                <a:latin typeface="Times New Roman" panose="02020603050405020304" pitchFamily="18" charset="0"/>
              </a:rPr>
              <a:t>        </a:t>
            </a:r>
            <a:r>
              <a:rPr lang="zh-CN" altLang="en-US" sz="2800" dirty="0">
                <a:latin typeface="Times New Roman" panose="02020603050405020304" pitchFamily="18" charset="0"/>
              </a:rPr>
              <a:t>循环体语句</a:t>
            </a:r>
          </a:p>
          <a:p>
            <a:pPr lvl="1" indent="720000">
              <a:lnSpc>
                <a:spcPct val="120000"/>
              </a:lnSpc>
              <a:buNone/>
            </a:pPr>
            <a:r>
              <a:rPr lang="en-US" altLang="zh-CN" sz="2800" dirty="0">
                <a:latin typeface="Times New Roman" panose="02020603050405020304" pitchFamily="18" charset="0"/>
              </a:rPr>
              <a:t>end</a:t>
            </a:r>
          </a:p>
          <a:p>
            <a:pPr lvl="1" indent="720000">
              <a:lnSpc>
                <a:spcPct val="12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</a:rPr>
              <a:t>其中表达式</a:t>
            </a:r>
            <a:r>
              <a:rPr lang="en-US" altLang="zh-CN" sz="2800" dirty="0">
                <a:latin typeface="Times New Roman" panose="02020603050405020304" pitchFamily="18" charset="0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</a:rPr>
              <a:t>的值为循环变量的初值，表达式</a:t>
            </a:r>
            <a:r>
              <a:rPr lang="en-US" altLang="zh-CN" sz="2800" dirty="0">
                <a:latin typeface="Times New Roman" panose="02020603050405020304" pitchFamily="18" charset="0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</a:rPr>
              <a:t>的值为步长，表达式</a:t>
            </a:r>
            <a:r>
              <a:rPr lang="en-US" altLang="zh-CN" sz="2800" dirty="0">
                <a:latin typeface="Times New Roman" panose="02020603050405020304" pitchFamily="18" charset="0"/>
              </a:rPr>
              <a:t>3</a:t>
            </a:r>
            <a:r>
              <a:rPr lang="zh-CN" altLang="en-US" sz="2800" dirty="0">
                <a:latin typeface="Times New Roman" panose="02020603050405020304" pitchFamily="18" charset="0"/>
              </a:rPr>
              <a:t>的值为循环变量的终值。步长为</a:t>
            </a:r>
            <a:r>
              <a:rPr lang="en-US" altLang="zh-CN" sz="2800" dirty="0">
                <a:latin typeface="Times New Roman" panose="02020603050405020304" pitchFamily="18" charset="0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</a:rPr>
              <a:t>时，表达式</a:t>
            </a:r>
            <a:r>
              <a:rPr lang="en-US" altLang="zh-CN" sz="2800" dirty="0">
                <a:latin typeface="Times New Roman" panose="02020603050405020304" pitchFamily="18" charset="0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</a:rPr>
              <a:t>可以省略。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lvl="1">
              <a:buNone/>
            </a:pPr>
            <a:endParaRPr lang="en-US" altLang="zh-CN" dirty="0">
              <a:latin typeface="Times New Roman" panose="02020603050405020304" pitchFamily="18" charset="0"/>
            </a:endParaRPr>
          </a:p>
          <a:p>
            <a:pPr lvl="1">
              <a:buNone/>
            </a:pPr>
            <a:endParaRPr lang="en-US" altLang="zh-CN" dirty="0"/>
          </a:p>
          <a:p>
            <a:pPr lvl="1">
              <a:buNone/>
            </a:pPr>
            <a:endParaRPr lang="zh-CN" altLang="en-US" dirty="0"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3064BB-CAE3-92AB-B1C5-12F141EE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8723EB-A06A-9168-8BBE-C1929853B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8CC517-FA12-7118-2954-3117DCDC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21</a:t>
            </a:fld>
            <a:r>
              <a:rPr lang="zh-CN" altLang="en-US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7765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4077DE-4B47-7FD2-31A6-F8DE0A27C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程序流程控制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8CC22D-E382-88EE-F36B-A43C638A7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例</a:t>
            </a:r>
            <a:r>
              <a:rPr lang="en-US" altLang="zh-CN" dirty="0">
                <a:solidFill>
                  <a:srgbClr val="FF0000"/>
                </a:solidFill>
              </a:rPr>
              <a:t>3-8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zh-CN" altLang="en-US" dirty="0"/>
              <a:t>一个三位整数各位数字的立方和等于该数本身则称该数为水仙花数。输出全部水仙花数。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A787FF-0BB1-47C0-5FCF-5982EE579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B7BC52-D2A4-118B-CCBB-65DC0BCC3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D3083-977C-0554-6DF5-C9632150E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22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ABE8C1D-90C8-9ECE-8982-896EA2B06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089" y="2435967"/>
            <a:ext cx="7135565" cy="29504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3C3CE4B-EDAD-629C-B59A-E83627C1F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9764" y="2429155"/>
            <a:ext cx="80010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17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87DF9D-5750-60AA-E64A-0ACF3686B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程序流程控制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CD058E-CBBB-C0E8-9388-DCBEB720A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3-9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：</a:t>
            </a:r>
            <a:r>
              <a:rPr lang="zh-CN" altLang="en-US" sz="2800" dirty="0">
                <a:latin typeface="Times New Roman" panose="02020603050405020304" pitchFamily="18" charset="0"/>
              </a:rPr>
              <a:t>已知                                     ，当</a:t>
            </a:r>
            <a:r>
              <a:rPr lang="en-US" altLang="zh-CN" sz="2800" dirty="0">
                <a:latin typeface="Times New Roman" panose="02020603050405020304" pitchFamily="18" charset="0"/>
              </a:rPr>
              <a:t>n=100</a:t>
            </a:r>
            <a:r>
              <a:rPr lang="zh-CN" altLang="en-US" sz="2800" dirty="0">
                <a:latin typeface="Times New Roman" panose="02020603050405020304" pitchFamily="18" charset="0"/>
              </a:rPr>
              <a:t>时，求</a:t>
            </a:r>
            <a:r>
              <a:rPr lang="en-US" altLang="zh-CN" sz="2800" dirty="0">
                <a:latin typeface="Times New Roman" panose="02020603050405020304" pitchFamily="18" charset="0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</a:rPr>
              <a:t>的值。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DE60B5-78D5-FD26-43A0-E3E93C7EF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F57988-C784-4538-F715-D8B5F4A13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D0CD8A-F818-EEAF-145F-AE5F5DF91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23</a:t>
            </a:fld>
            <a:r>
              <a:rPr lang="zh-CN" altLang="en-US"/>
              <a:t>页</a:t>
            </a:r>
            <a:endParaRPr lang="zh-CN" altLang="en-US" dirty="0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62B6536B-F412-A78C-B2A0-03D9516DF9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2882908"/>
              </p:ext>
            </p:extLst>
          </p:nvPr>
        </p:nvGraphicFramePr>
        <p:xfrm>
          <a:off x="3196833" y="1197200"/>
          <a:ext cx="3189522" cy="78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040427" imgH="747027" progId="Equation.DSMT4">
                  <p:embed/>
                </p:oleObj>
              </mc:Choice>
              <mc:Fallback>
                <p:oleObj name="Equation" r:id="rId2" imgW="3040427" imgH="747027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96833" y="1197200"/>
                        <a:ext cx="3189522" cy="7844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1E4B0BD5-BFAF-5D16-8F91-6C2220DF9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03" y="2120475"/>
            <a:ext cx="2857213" cy="19659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FD1F271-D8C6-676F-82A4-A33629E00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3166" y="2120475"/>
            <a:ext cx="1609725" cy="6953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74870A5-8EC0-B28E-9DF9-C6B0E6ED13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9920" y="2120475"/>
            <a:ext cx="2196398" cy="99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48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722DDA-CE88-0260-49AA-B94216CE2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程序流程控制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37E747-FD56-2566-D670-6145C4474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09" y="1330430"/>
            <a:ext cx="10823291" cy="4892690"/>
          </a:xfrm>
        </p:spPr>
        <p:txBody>
          <a:bodyPr>
            <a:normAutofit lnSpcReduction="10000"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</a:rPr>
              <a:t>程序控制结构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lvl="1"/>
            <a:r>
              <a:rPr lang="zh-CN" altLang="en-US" dirty="0"/>
              <a:t>循环结构</a:t>
            </a:r>
            <a:endParaRPr lang="en-US" altLang="zh-CN" dirty="0"/>
          </a:p>
          <a:p>
            <a:pPr lvl="1">
              <a:lnSpc>
                <a:spcPct val="120000"/>
              </a:lnSpc>
              <a:buNone/>
            </a:pPr>
            <a:r>
              <a:rPr lang="en-US" altLang="zh-CN" dirty="0"/>
              <a:t>1. for</a:t>
            </a:r>
            <a:r>
              <a:rPr lang="zh-CN" altLang="en-US" sz="2800" dirty="0">
                <a:latin typeface="Times New Roman" panose="02020603050405020304" pitchFamily="18" charset="0"/>
              </a:rPr>
              <a:t>语句： 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lvl="1" indent="720000">
              <a:lnSpc>
                <a:spcPct val="120000"/>
              </a:lnSpc>
              <a:buNone/>
            </a:pPr>
            <a:r>
              <a:rPr lang="en-US" altLang="zh-CN" sz="2800" dirty="0">
                <a:latin typeface="Times New Roman" panose="02020603050405020304" pitchFamily="18" charset="0"/>
              </a:rPr>
              <a:t> for</a:t>
            </a:r>
            <a:r>
              <a:rPr lang="zh-CN" altLang="en-US" sz="2800" dirty="0">
                <a:latin typeface="Times New Roman" panose="02020603050405020304" pitchFamily="18" charset="0"/>
              </a:rPr>
              <a:t>语句的更一般的格式为：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lvl="1" indent="720000">
              <a:lnSpc>
                <a:spcPct val="120000"/>
              </a:lnSpc>
              <a:buNone/>
            </a:pPr>
            <a:r>
              <a:rPr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</a:rPr>
              <a:t>for </a:t>
            </a:r>
            <a:r>
              <a:rPr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</a:rPr>
              <a:t>循环变量 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</a:rPr>
              <a:t>=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矩阵表达式</a:t>
            </a:r>
          </a:p>
          <a:p>
            <a:pPr lvl="1" indent="720000">
              <a:lnSpc>
                <a:spcPct val="120000"/>
              </a:lnSpc>
              <a:buNone/>
            </a:pPr>
            <a:r>
              <a:rPr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</a:rPr>
              <a:t>       循环体语句</a:t>
            </a:r>
          </a:p>
          <a:p>
            <a:pPr lvl="1" indent="720000">
              <a:lnSpc>
                <a:spcPct val="120000"/>
              </a:lnSpc>
              <a:buNone/>
            </a:pPr>
            <a:r>
              <a:rPr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</a:rPr>
              <a:t>end</a:t>
            </a:r>
          </a:p>
          <a:p>
            <a:pPr lvl="1" indent="720000">
              <a:lnSpc>
                <a:spcPct val="12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</a:rPr>
              <a:t>执行过程是依次</a:t>
            </a:r>
            <a:r>
              <a:rPr lang="zh-CN" altLang="en-US" sz="2800" dirty="0">
                <a:solidFill>
                  <a:srgbClr val="0A10FE"/>
                </a:solidFill>
                <a:latin typeface="Times New Roman" panose="02020603050405020304" pitchFamily="18" charset="0"/>
              </a:rPr>
              <a:t>将矩阵的各列元素赋给循环变量</a:t>
            </a:r>
            <a:r>
              <a:rPr lang="zh-CN" altLang="en-US" sz="2800" dirty="0">
                <a:latin typeface="Times New Roman" panose="02020603050405020304" pitchFamily="18" charset="0"/>
              </a:rPr>
              <a:t>，然后执行循环体语句，直至各列元素处理完毕。 。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lvl="1">
              <a:buNone/>
            </a:pPr>
            <a:endParaRPr lang="en-US" altLang="zh-CN" dirty="0">
              <a:latin typeface="Times New Roman" panose="02020603050405020304" pitchFamily="18" charset="0"/>
            </a:endParaRPr>
          </a:p>
          <a:p>
            <a:pPr lvl="1">
              <a:buNone/>
            </a:pPr>
            <a:endParaRPr lang="en-US" altLang="zh-CN" dirty="0"/>
          </a:p>
          <a:p>
            <a:pPr lvl="1">
              <a:buNone/>
            </a:pPr>
            <a:endParaRPr lang="zh-CN" altLang="en-US" dirty="0"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3064BB-CAE3-92AB-B1C5-12F141EE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8723EB-A06A-9168-8BBE-C1929853B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8CC517-FA12-7118-2954-3117DCDC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24</a:t>
            </a:fld>
            <a:r>
              <a:rPr lang="zh-CN" altLang="en-US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631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378D24-97F1-127F-5198-B0CC1D9BA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程序流程控制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7EE7AD-F0B1-6342-D18D-B3CF3E839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3-10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：</a:t>
            </a:r>
            <a:r>
              <a:rPr lang="zh-CN" altLang="en-US" sz="2800" dirty="0">
                <a:latin typeface="Times New Roman" panose="02020603050405020304" pitchFamily="18" charset="0"/>
              </a:rPr>
              <a:t>写出下列程序的执行结果。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AA9D70-7DF8-A2FB-4F0F-A65332392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0D1B15-9100-BAC8-B994-2F6D2076E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3F7A20-DE1C-651F-CEE7-029D1CC35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25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BD3A885-D9CF-3B9B-F9CB-21D5541D9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105149"/>
            <a:ext cx="5755589" cy="182566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E8E59FD-0848-E8F6-AB22-DA84E469F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918" y="4064045"/>
            <a:ext cx="2350713" cy="13296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7B681A8-E043-625F-4380-6AF7FE12E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883" y="4105401"/>
            <a:ext cx="791246" cy="1328696"/>
          </a:xfrm>
          <a:prstGeom prst="rect">
            <a:avLst/>
          </a:prstGeom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CFCA5590-D750-F77F-DE4B-0F2C67C4EF36}"/>
              </a:ext>
            </a:extLst>
          </p:cNvPr>
          <p:cNvSpPr/>
          <p:nvPr/>
        </p:nvSpPr>
        <p:spPr>
          <a:xfrm>
            <a:off x="5150860" y="4572000"/>
            <a:ext cx="1093604" cy="3905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5742E1B-38B0-DA5D-8FC7-F94EB5E47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600" y="4572000"/>
            <a:ext cx="3259369" cy="56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137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722DDA-CE88-0260-49AA-B94216CE2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程序流程控制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37E747-FD56-2566-D670-6145C4474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09" y="1330430"/>
            <a:ext cx="10823291" cy="489269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</a:rPr>
              <a:t>程序控制结构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lvl="1"/>
            <a:r>
              <a:rPr lang="zh-CN" altLang="en-US" dirty="0"/>
              <a:t>循环结构</a:t>
            </a:r>
            <a:endParaRPr lang="en-US" altLang="zh-CN" dirty="0"/>
          </a:p>
          <a:p>
            <a:pPr lvl="1">
              <a:lnSpc>
                <a:spcPct val="120000"/>
              </a:lnSpc>
              <a:buNone/>
            </a:pPr>
            <a:r>
              <a:rPr lang="en-US" altLang="zh-CN" dirty="0"/>
              <a:t>2. while</a:t>
            </a:r>
            <a:r>
              <a:rPr lang="zh-CN" altLang="en-US" sz="2800" dirty="0">
                <a:latin typeface="Times New Roman" panose="02020603050405020304" pitchFamily="18" charset="0"/>
              </a:rPr>
              <a:t>语句： 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lvl="1" indent="720000">
              <a:lnSpc>
                <a:spcPct val="120000"/>
              </a:lnSpc>
              <a:buNone/>
            </a:pPr>
            <a:r>
              <a:rPr lang="en-US" altLang="zh-CN" sz="2800" dirty="0">
                <a:latin typeface="Times New Roman" panose="02020603050405020304" pitchFamily="18" charset="0"/>
              </a:rPr>
              <a:t> for</a:t>
            </a:r>
            <a:r>
              <a:rPr lang="zh-CN" altLang="en-US" sz="2800" dirty="0">
                <a:latin typeface="Times New Roman" panose="02020603050405020304" pitchFamily="18" charset="0"/>
              </a:rPr>
              <a:t>语句的更一般的格式为：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lvl="1" indent="720000">
              <a:lnSpc>
                <a:spcPct val="120000"/>
              </a:lnSpc>
              <a:buNone/>
            </a:pPr>
            <a:r>
              <a:rPr lang="en-US" altLang="zh-CN" dirty="0"/>
              <a:t> while</a:t>
            </a:r>
            <a:r>
              <a:rPr lang="zh-CN" altLang="en-US" dirty="0"/>
              <a:t>语句的一般格式为：</a:t>
            </a:r>
          </a:p>
          <a:p>
            <a:pPr lvl="1" indent="720000">
              <a:lnSpc>
                <a:spcPct val="120000"/>
              </a:lnSpc>
              <a:buNone/>
            </a:pPr>
            <a:r>
              <a:rPr lang="en-US" altLang="zh-CN" dirty="0"/>
              <a:t> while </a:t>
            </a:r>
            <a:r>
              <a:rPr lang="zh-CN" altLang="en-US" dirty="0"/>
              <a:t>条件</a:t>
            </a:r>
          </a:p>
          <a:p>
            <a:pPr lvl="1" indent="720000">
              <a:lnSpc>
                <a:spcPct val="120000"/>
              </a:lnSpc>
              <a:buNone/>
            </a:pPr>
            <a:r>
              <a:rPr lang="zh-CN" altLang="en-US" dirty="0"/>
              <a:t>     循环体语句</a:t>
            </a:r>
          </a:p>
          <a:p>
            <a:pPr lvl="1" indent="720000">
              <a:lnSpc>
                <a:spcPct val="120000"/>
              </a:lnSpc>
              <a:buNone/>
            </a:pPr>
            <a:r>
              <a:rPr lang="en-US" altLang="zh-CN" dirty="0"/>
              <a:t> end</a:t>
            </a:r>
          </a:p>
          <a:p>
            <a:pPr lvl="1" indent="720000">
              <a:lnSpc>
                <a:spcPct val="12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</a:rPr>
              <a:t>其执行过程为：若条件成立，则执行循环体语句，执行后再判断条件是否成立，如果不成立则跳出循环。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lvl="1">
              <a:buNone/>
            </a:pPr>
            <a:endParaRPr lang="en-US" altLang="zh-CN" dirty="0"/>
          </a:p>
          <a:p>
            <a:pPr lvl="1">
              <a:buNone/>
            </a:pPr>
            <a:endParaRPr lang="zh-CN" altLang="en-US" dirty="0"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3064BB-CAE3-92AB-B1C5-12F141EE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8723EB-A06A-9168-8BBE-C1929853B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8CC517-FA12-7118-2954-3117DCDC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26</a:t>
            </a:fld>
            <a:r>
              <a:rPr lang="zh-CN" altLang="en-US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07124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703110-486F-AE89-33D0-E3336D9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程序流程控制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7D34E4-84A6-E96C-CE35-AAFAB1BC8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3-11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：</a:t>
            </a:r>
            <a:r>
              <a:rPr lang="zh-CN" altLang="en-US" sz="2800" dirty="0">
                <a:latin typeface="Times New Roman" panose="02020603050405020304" pitchFamily="18" charset="0"/>
              </a:rPr>
              <a:t>从键盘输入若干个数，当输入</a:t>
            </a:r>
            <a:r>
              <a:rPr lang="en-US" altLang="zh-CN" sz="2800" dirty="0">
                <a:latin typeface="Times New Roman" panose="02020603050405020304" pitchFamily="18" charset="0"/>
              </a:rPr>
              <a:t>0</a:t>
            </a:r>
            <a:r>
              <a:rPr lang="zh-CN" altLang="en-US" sz="2800" dirty="0">
                <a:latin typeface="Times New Roman" panose="02020603050405020304" pitchFamily="18" charset="0"/>
              </a:rPr>
              <a:t>时结束输入，求这些数的平均值和它们之和。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17AD32-93AB-9A30-9DA8-FAD20FF5F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6E8DAE-DE86-8ACB-FDC7-D6416BA2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0F4434-270C-4FCD-CA27-39C0A6553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27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7B3498-0ECF-1D8A-D478-D323FE778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30" y="2462823"/>
            <a:ext cx="6483270" cy="37602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EC9530E-AA8F-7792-0AFC-FB09FBBEE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547" y="3271622"/>
            <a:ext cx="3749634" cy="251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854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722DDA-CE88-0260-49AA-B94216CE2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程序流程控制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37E747-FD56-2566-D670-6145C4474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09" y="1330430"/>
            <a:ext cx="10823291" cy="4892690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</a:rPr>
              <a:t>程序控制结构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lvl="1"/>
            <a:r>
              <a:rPr lang="zh-CN" altLang="en-US" dirty="0"/>
              <a:t>循环结构</a:t>
            </a:r>
            <a:endParaRPr lang="en-US" altLang="zh-CN" dirty="0"/>
          </a:p>
          <a:p>
            <a:pPr lvl="1">
              <a:lnSpc>
                <a:spcPct val="120000"/>
              </a:lnSpc>
              <a:buNone/>
            </a:pPr>
            <a:r>
              <a:rPr lang="en-US" altLang="zh-CN" dirty="0"/>
              <a:t>3. break</a:t>
            </a:r>
            <a:r>
              <a:rPr lang="zh-CN" altLang="en-US" sz="2800" dirty="0">
                <a:latin typeface="Times New Roman" panose="02020603050405020304" pitchFamily="18" charset="0"/>
              </a:rPr>
              <a:t>语句</a:t>
            </a:r>
            <a:r>
              <a:rPr lang="zh-CN" altLang="en-US" dirty="0"/>
              <a:t>和</a:t>
            </a:r>
            <a:r>
              <a:rPr lang="en-US" altLang="zh-CN" dirty="0"/>
              <a:t>continue</a:t>
            </a:r>
            <a:r>
              <a:rPr lang="zh-CN" altLang="en-US" dirty="0"/>
              <a:t>语句</a:t>
            </a:r>
            <a:r>
              <a:rPr lang="zh-CN" altLang="en-US" sz="2800" dirty="0">
                <a:latin typeface="Times New Roman" panose="02020603050405020304" pitchFamily="18" charset="0"/>
              </a:rPr>
              <a:t>： 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lvl="1" indent="720000">
              <a:lnSpc>
                <a:spcPct val="12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</a:rPr>
              <a:t>与循环结构相关的语句还有</a:t>
            </a:r>
            <a:r>
              <a:rPr lang="en-US" altLang="zh-CN" sz="2800" dirty="0">
                <a:latin typeface="Times New Roman" panose="02020603050405020304" pitchFamily="18" charset="0"/>
              </a:rPr>
              <a:t>break</a:t>
            </a:r>
            <a:r>
              <a:rPr lang="zh-CN" altLang="en-US" sz="2800" dirty="0">
                <a:latin typeface="Times New Roman" panose="02020603050405020304" pitchFamily="18" charset="0"/>
              </a:rPr>
              <a:t>语句和</a:t>
            </a:r>
            <a:r>
              <a:rPr lang="en-US" altLang="zh-CN" sz="2800" dirty="0">
                <a:latin typeface="Times New Roman" panose="02020603050405020304" pitchFamily="18" charset="0"/>
              </a:rPr>
              <a:t>continue</a:t>
            </a:r>
            <a:r>
              <a:rPr lang="zh-CN" altLang="en-US" sz="2800" dirty="0">
                <a:latin typeface="Times New Roman" panose="02020603050405020304" pitchFamily="18" charset="0"/>
              </a:rPr>
              <a:t>语句。它们一般与</a:t>
            </a:r>
            <a:r>
              <a:rPr lang="en-US" altLang="zh-CN" sz="2800" dirty="0">
                <a:latin typeface="Times New Roman" panose="02020603050405020304" pitchFamily="18" charset="0"/>
              </a:rPr>
              <a:t>if</a:t>
            </a:r>
            <a:r>
              <a:rPr lang="zh-CN" altLang="en-US" sz="2800" dirty="0">
                <a:latin typeface="Times New Roman" panose="02020603050405020304" pitchFamily="18" charset="0"/>
              </a:rPr>
              <a:t>语句配合使用。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lvl="1" indent="720000">
              <a:lnSpc>
                <a:spcPct val="120000"/>
              </a:lnSpc>
              <a:buNone/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break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语句用于终止循环的执行。</a:t>
            </a:r>
            <a:r>
              <a:rPr lang="zh-CN" altLang="en-US" sz="2800" dirty="0">
                <a:latin typeface="Times New Roman" panose="02020603050405020304" pitchFamily="18" charset="0"/>
              </a:rPr>
              <a:t>当在循环体内执行到该语句时，程序将跳出循环，继续执行循环语句的下一语句。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lvl="1" indent="720000">
              <a:lnSpc>
                <a:spcPct val="120000"/>
              </a:lnSpc>
              <a:buNone/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continue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语句控制跳过循环体中的某些语句。</a:t>
            </a:r>
            <a:r>
              <a:rPr lang="zh-CN" altLang="en-US" sz="2800" dirty="0">
                <a:latin typeface="Times New Roman" panose="02020603050405020304" pitchFamily="18" charset="0"/>
              </a:rPr>
              <a:t>当在循环体内执行到该语句时，程序将跳过循环体中所有剩下的语句，</a:t>
            </a:r>
            <a:endParaRPr lang="en-US" altLang="zh-CN" sz="28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lvl="1">
              <a:buNone/>
            </a:pPr>
            <a:endParaRPr lang="zh-CN" altLang="en-US" dirty="0"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3064BB-CAE3-92AB-B1C5-12F141EE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8723EB-A06A-9168-8BBE-C1929853B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8CC517-FA12-7118-2954-3117DCDC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28</a:t>
            </a:fld>
            <a:r>
              <a:rPr lang="zh-CN" altLang="en-US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056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350C0B-C76B-F08F-7FA5-6897FB429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程序流程控制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4EC082-BD5F-8EAF-9EBB-C45B9FFAA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3-12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：</a:t>
            </a:r>
            <a:r>
              <a:rPr lang="zh-CN" altLang="en-US" sz="2800" dirty="0">
                <a:latin typeface="Times New Roman" panose="02020603050405020304" pitchFamily="18" charset="0"/>
              </a:rPr>
              <a:t>求</a:t>
            </a:r>
            <a:r>
              <a:rPr lang="en-US" altLang="zh-CN" sz="2800" dirty="0">
                <a:latin typeface="Times New Roman" panose="02020603050405020304" pitchFamily="18" charset="0"/>
              </a:rPr>
              <a:t>[100</a:t>
            </a:r>
            <a:r>
              <a:rPr lang="zh-CN" altLang="en-US" sz="2800" dirty="0">
                <a:latin typeface="Times New Roman" panose="02020603050405020304" pitchFamily="18" charset="0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</a:rPr>
              <a:t>200]</a:t>
            </a:r>
            <a:r>
              <a:rPr lang="zh-CN" altLang="en-US" sz="2800" dirty="0">
                <a:latin typeface="Times New Roman" panose="02020603050405020304" pitchFamily="18" charset="0"/>
              </a:rPr>
              <a:t>之间第一个能被</a:t>
            </a:r>
            <a:r>
              <a:rPr lang="en-US" altLang="zh-CN" sz="2800" dirty="0">
                <a:latin typeface="Times New Roman" panose="02020603050405020304" pitchFamily="18" charset="0"/>
              </a:rPr>
              <a:t>21</a:t>
            </a:r>
            <a:r>
              <a:rPr lang="zh-CN" altLang="en-US" sz="2800" dirty="0">
                <a:latin typeface="Times New Roman" panose="02020603050405020304" pitchFamily="18" charset="0"/>
              </a:rPr>
              <a:t>整除的整数。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5829A4-2FF1-F764-B681-793F6E1DE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468608-DBA4-8D58-DA2A-2F016C0FA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39DF7B-AB68-FAB6-1DF9-C4F7CCB0F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29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AB2D3C3-68A4-5BB3-9DF3-089A0494E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507" y="2124187"/>
            <a:ext cx="5035494" cy="188085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3135A48-1304-65DF-63DD-D25B60F5D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412" y="2124187"/>
            <a:ext cx="10001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03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6ABFB1-6937-7954-F41E-DA8D56388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程序流程控制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524CB3-EA3A-50B1-6B36-A2751754B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</a:t>
            </a:r>
            <a:r>
              <a:rPr lang="zh-CN" altLang="en-US" dirty="0"/>
              <a:t>文件</a:t>
            </a:r>
            <a:endParaRPr lang="en-US" altLang="zh-CN" dirty="0"/>
          </a:p>
          <a:p>
            <a:pPr lvl="1"/>
            <a:r>
              <a:rPr lang="en-US" altLang="zh-CN" dirty="0"/>
              <a:t>M</a:t>
            </a:r>
            <a:r>
              <a:rPr lang="zh-CN" altLang="en-US" dirty="0"/>
              <a:t>文件的分类</a:t>
            </a:r>
            <a:endParaRPr lang="en-US" altLang="zh-CN" dirty="0"/>
          </a:p>
          <a:p>
            <a:pPr lvl="1">
              <a:buNone/>
            </a:pPr>
            <a:r>
              <a:rPr lang="zh-CN" altLang="en-US" dirty="0"/>
              <a:t>用</a:t>
            </a:r>
            <a:r>
              <a:rPr lang="en-US" altLang="zh-CN" dirty="0"/>
              <a:t>MATLAB</a:t>
            </a:r>
            <a:r>
              <a:rPr lang="zh-CN" altLang="en-US" dirty="0"/>
              <a:t>语言编写的程序，称为</a:t>
            </a:r>
            <a:r>
              <a:rPr lang="en-US" altLang="zh-CN" dirty="0"/>
              <a:t>M</a:t>
            </a:r>
            <a:r>
              <a:rPr lang="zh-CN" altLang="en-US" dirty="0"/>
              <a:t>文件。</a:t>
            </a:r>
            <a:r>
              <a:rPr lang="en-US" altLang="zh-CN" dirty="0"/>
              <a:t>M</a:t>
            </a:r>
            <a:r>
              <a:rPr lang="zh-CN" altLang="en-US" dirty="0"/>
              <a:t>文件可以根据调用方式的不同分为两类：命令文件</a:t>
            </a:r>
            <a:r>
              <a:rPr lang="en-US" altLang="zh-CN" dirty="0"/>
              <a:t>(</a:t>
            </a:r>
            <a:r>
              <a:rPr lang="zh-CN" altLang="en-US" dirty="0"/>
              <a:t>脚本文件</a:t>
            </a:r>
            <a:r>
              <a:rPr lang="en-US" altLang="zh-CN" dirty="0"/>
              <a:t>)</a:t>
            </a:r>
            <a:r>
              <a:rPr lang="zh-CN" altLang="en-US" dirty="0"/>
              <a:t>和函数文件。</a:t>
            </a:r>
            <a:endParaRPr lang="en-US" altLang="zh-CN" dirty="0"/>
          </a:p>
          <a:p>
            <a:pPr lvl="1">
              <a:buNone/>
            </a:pPr>
            <a:r>
              <a:rPr lang="en-US" altLang="zh-CN" dirty="0"/>
              <a:t>1</a:t>
            </a:r>
            <a:r>
              <a:rPr lang="zh-CN" altLang="en-US" dirty="0"/>
              <a:t>）函数文件可以带输入参数，也可以返回输出参数；</a:t>
            </a:r>
            <a:endParaRPr lang="en-US" altLang="zh-CN" dirty="0"/>
          </a:p>
          <a:p>
            <a:pPr lvl="1">
              <a:buNone/>
            </a:pPr>
            <a:r>
              <a:rPr lang="en-US" altLang="zh-CN" dirty="0"/>
              <a:t>2</a:t>
            </a:r>
            <a:r>
              <a:rPr lang="zh-CN" altLang="en-US" dirty="0"/>
              <a:t>）函数文件中的变量为局部变量，函数执行完毕后，变量被清除；</a:t>
            </a:r>
            <a:endParaRPr lang="en-US" altLang="zh-CN" dirty="0"/>
          </a:p>
          <a:p>
            <a:pPr lvl="1">
              <a:buNone/>
            </a:pPr>
            <a:r>
              <a:rPr lang="en-US" altLang="zh-CN" dirty="0"/>
              <a:t>3</a:t>
            </a:r>
            <a:r>
              <a:rPr lang="zh-CN" altLang="en-US" dirty="0"/>
              <a:t>）命令文件可以直接运行，函数文件要以函数调用的方式调用。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93FE4E-78A8-916A-976F-8FFE5B7F9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BCB504-B91E-1003-4B58-207F2B2B9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94C53A-CEF5-F951-EE75-5ACDD00D0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3</a:t>
            </a:fld>
            <a:r>
              <a:rPr lang="zh-CN" altLang="en-US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22451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722DDA-CE88-0260-49AA-B94216CE2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程序流程控制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37E747-FD56-2566-D670-6145C4474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09" y="1330430"/>
            <a:ext cx="10823291" cy="4892690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</a:rPr>
              <a:t>程序控制结构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lvl="1"/>
            <a:r>
              <a:rPr lang="zh-CN" altLang="en-US" dirty="0"/>
              <a:t>循环结构</a:t>
            </a:r>
            <a:endParaRPr lang="en-US" altLang="zh-CN" dirty="0"/>
          </a:p>
          <a:p>
            <a:pPr lvl="1">
              <a:lnSpc>
                <a:spcPct val="120000"/>
              </a:lnSpc>
              <a:buNone/>
            </a:pPr>
            <a:r>
              <a:rPr lang="en-US" altLang="zh-CN" dirty="0"/>
              <a:t>3. </a:t>
            </a:r>
            <a:r>
              <a:rPr lang="zh-CN" altLang="en-US" dirty="0"/>
              <a:t>循环的嵌套</a:t>
            </a:r>
            <a:endParaRPr lang="en-US" altLang="zh-CN" dirty="0"/>
          </a:p>
          <a:p>
            <a:pPr lvl="1">
              <a:lnSpc>
                <a:spcPct val="12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</a:rPr>
              <a:t>如果一个循环结构的循环体又包括一个循环结构，就称为循环的嵌套，或称为多重循环结构。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buNone/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</a:p>
          <a:p>
            <a:pPr lvl="1">
              <a:buNone/>
            </a:pPr>
            <a:endParaRPr lang="zh-CN" altLang="en-US" dirty="0"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3064BB-CAE3-92AB-B1C5-12F141EE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8723EB-A06A-9168-8BBE-C1929853B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8CC517-FA12-7118-2954-3117DCDC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30</a:t>
            </a:fld>
            <a:r>
              <a:rPr lang="zh-CN" altLang="en-US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53567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FA8D2B-258A-209C-82DD-33626DB35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程序流程控制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145416-D8B1-EEEC-1583-9FB221A2C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3-13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：</a:t>
            </a:r>
            <a:r>
              <a:rPr lang="zh-CN" altLang="en-US" sz="2800" dirty="0">
                <a:latin typeface="Times New Roman" panose="02020603050405020304" pitchFamily="18" charset="0"/>
              </a:rPr>
              <a:t>若一个数等于它的各个真因子之和，则称该数为完数，如</a:t>
            </a:r>
            <a:r>
              <a:rPr lang="en-US" altLang="zh-CN" sz="2800" dirty="0">
                <a:latin typeface="Times New Roman" panose="02020603050405020304" pitchFamily="18" charset="0"/>
              </a:rPr>
              <a:t>6=1+2+3</a:t>
            </a:r>
            <a:r>
              <a:rPr lang="zh-CN" altLang="en-US" sz="2800" dirty="0">
                <a:latin typeface="Times New Roman" panose="02020603050405020304" pitchFamily="18" charset="0"/>
              </a:rPr>
              <a:t>，所以</a:t>
            </a:r>
            <a:r>
              <a:rPr lang="en-US" altLang="zh-CN" sz="2800" dirty="0">
                <a:latin typeface="Times New Roman" panose="02020603050405020304" pitchFamily="18" charset="0"/>
              </a:rPr>
              <a:t>6</a:t>
            </a:r>
            <a:r>
              <a:rPr lang="zh-CN" altLang="en-US" sz="2800" dirty="0">
                <a:latin typeface="Times New Roman" panose="02020603050405020304" pitchFamily="18" charset="0"/>
              </a:rPr>
              <a:t>是完数。求</a:t>
            </a:r>
            <a:r>
              <a:rPr lang="en-US" altLang="zh-CN" sz="2800" dirty="0">
                <a:latin typeface="Times New Roman" panose="02020603050405020304" pitchFamily="18" charset="0"/>
              </a:rPr>
              <a:t>[1,500]</a:t>
            </a:r>
            <a:r>
              <a:rPr lang="zh-CN" altLang="en-US" sz="2800" dirty="0">
                <a:latin typeface="Times New Roman" panose="02020603050405020304" pitchFamily="18" charset="0"/>
              </a:rPr>
              <a:t>之间的全部完数。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CB674C-6240-A81A-6932-0108BCB09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AF8243-2015-2E45-207C-9E3611DCE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D61093-C93E-93A0-2970-2D46D3421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31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AC5DE3E-8907-23B0-9DD0-561C5B145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47" y="2567698"/>
            <a:ext cx="5372453" cy="36554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C62959F-642D-EC5A-BD5E-7DBC65454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0627" y="2603597"/>
            <a:ext cx="72390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318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61BBEC-314A-E612-B0BC-199B7E775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程序流程控制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FE0E5C-BCCA-63E3-A1BB-0AD286322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函数文件</a:t>
            </a:r>
            <a:endParaRPr lang="en-US" altLang="zh-CN" dirty="0"/>
          </a:p>
          <a:p>
            <a:pPr lvl="1"/>
            <a:r>
              <a:rPr lang="zh-CN" altLang="en-US" dirty="0"/>
              <a:t>函数文件的基本结构</a:t>
            </a:r>
            <a:endParaRPr lang="en-US" altLang="zh-CN" dirty="0"/>
          </a:p>
          <a:p>
            <a:pPr lvl="1" indent="720000">
              <a:buNone/>
            </a:pPr>
            <a:r>
              <a:rPr lang="zh-CN" altLang="en-US" dirty="0"/>
              <a:t>函数文件由</a:t>
            </a:r>
            <a:r>
              <a:rPr lang="en-US" altLang="zh-CN" dirty="0"/>
              <a:t>function</a:t>
            </a:r>
            <a:r>
              <a:rPr lang="zh-CN" altLang="en-US" dirty="0"/>
              <a:t>语句引导，其基本结构为：</a:t>
            </a:r>
          </a:p>
          <a:p>
            <a:pPr lvl="1">
              <a:buNone/>
            </a:pPr>
            <a:r>
              <a:rPr lang="zh-CN" altLang="en-US" dirty="0"/>
              <a:t>    </a:t>
            </a:r>
            <a:r>
              <a:rPr lang="en-US" altLang="zh-CN" dirty="0">
                <a:solidFill>
                  <a:srgbClr val="0A10FE"/>
                </a:solidFill>
              </a:rPr>
              <a:t>function</a:t>
            </a:r>
            <a:r>
              <a:rPr lang="en-US" altLang="zh-CN" dirty="0"/>
              <a:t> </a:t>
            </a:r>
            <a:r>
              <a:rPr lang="zh-CN" altLang="en-US" dirty="0"/>
              <a:t>输出形参表 </a:t>
            </a:r>
            <a:r>
              <a:rPr lang="en-US" altLang="zh-CN" dirty="0"/>
              <a:t>= </a:t>
            </a:r>
            <a:r>
              <a:rPr lang="zh-CN" altLang="en-US" dirty="0"/>
              <a:t>函数名</a:t>
            </a:r>
            <a:r>
              <a:rPr lang="en-US" altLang="zh-CN" dirty="0"/>
              <a:t>(</a:t>
            </a:r>
            <a:r>
              <a:rPr lang="zh-CN" altLang="en-US" dirty="0"/>
              <a:t>输入形参表</a:t>
            </a:r>
            <a:r>
              <a:rPr lang="en-US" altLang="zh-CN" dirty="0"/>
              <a:t>)</a:t>
            </a:r>
          </a:p>
          <a:p>
            <a:pPr lvl="1">
              <a:buNone/>
            </a:pPr>
            <a:r>
              <a:rPr lang="zh-CN" altLang="en-US" dirty="0"/>
              <a:t>    注释说明部分</a:t>
            </a:r>
          </a:p>
          <a:p>
            <a:pPr lvl="1">
              <a:buNone/>
            </a:pPr>
            <a:r>
              <a:rPr lang="zh-CN" altLang="en-US" dirty="0"/>
              <a:t>    函数体语句</a:t>
            </a:r>
            <a:endParaRPr lang="en-US" altLang="zh-CN" dirty="0"/>
          </a:p>
          <a:p>
            <a:pPr lvl="1" indent="720000">
              <a:buNone/>
            </a:pPr>
            <a:r>
              <a:rPr lang="zh-CN" altLang="en-US" dirty="0"/>
              <a:t>其中，以</a:t>
            </a:r>
            <a:r>
              <a:rPr lang="en-US" altLang="zh-CN" dirty="0"/>
              <a:t>function</a:t>
            </a:r>
            <a:r>
              <a:rPr lang="zh-CN" altLang="en-US" dirty="0"/>
              <a:t>开头的一行为</a:t>
            </a:r>
            <a:r>
              <a:rPr lang="zh-CN" altLang="en-US" dirty="0">
                <a:solidFill>
                  <a:srgbClr val="0A10FE"/>
                </a:solidFill>
              </a:rPr>
              <a:t>引导行</a:t>
            </a:r>
            <a:r>
              <a:rPr lang="zh-CN" altLang="en-US" dirty="0"/>
              <a:t>，表示该</a:t>
            </a:r>
            <a:r>
              <a:rPr lang="en-US" altLang="zh-CN" dirty="0"/>
              <a:t>M</a:t>
            </a:r>
            <a:r>
              <a:rPr lang="zh-CN" altLang="en-US" dirty="0"/>
              <a:t>文件是一个函数文件。函数名的命名规则与变量名相同。输入形参为函数的输入参数，输出形参为函数的输出参数。当输出</a:t>
            </a:r>
            <a:r>
              <a:rPr lang="zh-CN" altLang="en-US" dirty="0">
                <a:solidFill>
                  <a:srgbClr val="0A10FE"/>
                </a:solidFill>
              </a:rPr>
              <a:t>形参多</a:t>
            </a:r>
            <a:r>
              <a:rPr lang="zh-CN" altLang="en-US" dirty="0"/>
              <a:t>于一个时，则应该</a:t>
            </a:r>
            <a:r>
              <a:rPr lang="zh-CN" altLang="en-US" dirty="0">
                <a:solidFill>
                  <a:srgbClr val="0A10FE"/>
                </a:solidFill>
              </a:rPr>
              <a:t>用方括号括起来</a:t>
            </a:r>
            <a:r>
              <a:rPr lang="zh-CN" altLang="en-US" dirty="0"/>
              <a:t>。</a:t>
            </a:r>
          </a:p>
          <a:p>
            <a:pPr lvl="1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D26E46-ACBA-C6DB-3E4D-73FCC9D96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BCF174-A281-B659-978B-D3E2F2EB4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19E0E1-7490-034E-45A2-6B4AE4A9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32</a:t>
            </a:fld>
            <a:r>
              <a:rPr lang="zh-CN" altLang="en-US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0581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94F22A-BEA2-16A6-DAC1-D584E6089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程序流程控制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6C858C-206B-DB57-2D0F-8C628C119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3-14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：</a:t>
            </a:r>
            <a:r>
              <a:rPr lang="zh-CN" altLang="en-US" sz="2800" dirty="0">
                <a:latin typeface="Times New Roman" panose="02020603050405020304" pitchFamily="18" charset="0"/>
              </a:rPr>
              <a:t>编写函数文件求半径为</a:t>
            </a:r>
            <a:r>
              <a:rPr lang="en-US" altLang="zh-CN" sz="2800" dirty="0">
                <a:latin typeface="Times New Roman" panose="02020603050405020304" pitchFamily="18" charset="0"/>
              </a:rPr>
              <a:t>r</a:t>
            </a:r>
            <a:r>
              <a:rPr lang="zh-CN" altLang="en-US" sz="2800" dirty="0">
                <a:latin typeface="Times New Roman" panose="02020603050405020304" pitchFamily="18" charset="0"/>
              </a:rPr>
              <a:t>的圆的面积和周长。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27ECF4-F5CD-B925-3170-BD726ABD8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E8CC29-E06C-7336-CCCF-976B188D9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F0B0CC-1D8D-9237-601C-1C25A8CD4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33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AA35171-1308-D594-B762-AF31AB264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991" y="2080454"/>
            <a:ext cx="5957217" cy="35987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F6D3F7C-E051-1E10-F787-334F4CADB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772" y="2080454"/>
            <a:ext cx="3515203" cy="16192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7BD9FD6-3247-2EE3-948D-7AC198252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772" y="3896404"/>
            <a:ext cx="3515203" cy="17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62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61BBEC-314A-E612-B0BC-199B7E775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程序流程控制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FE0E5C-BCCA-63E3-A1BB-0AD286322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函数文件</a:t>
            </a:r>
            <a:endParaRPr lang="en-US" altLang="zh-CN" dirty="0"/>
          </a:p>
          <a:p>
            <a:pPr lvl="1"/>
            <a:r>
              <a:rPr lang="zh-CN" altLang="en-US" dirty="0"/>
              <a:t>函数调用</a:t>
            </a:r>
            <a:endParaRPr lang="en-US" altLang="zh-CN" dirty="0"/>
          </a:p>
          <a:p>
            <a:pPr lvl="1" indent="720000">
              <a:buNone/>
            </a:pPr>
            <a:r>
              <a:rPr lang="zh-CN" altLang="en-US" dirty="0"/>
              <a:t>函数调用的一般格式是： </a:t>
            </a:r>
            <a:r>
              <a:rPr lang="en-US" altLang="zh-CN" dirty="0"/>
              <a:t>[</a:t>
            </a:r>
            <a:r>
              <a:rPr lang="zh-CN" altLang="en-US" dirty="0"/>
              <a:t>输出实参表</a:t>
            </a:r>
            <a:r>
              <a:rPr lang="en-US" altLang="zh-CN" dirty="0"/>
              <a:t>] = </a:t>
            </a:r>
            <a:r>
              <a:rPr lang="zh-CN" altLang="en-US" dirty="0"/>
              <a:t>函数名</a:t>
            </a:r>
            <a:r>
              <a:rPr lang="en-US" altLang="zh-CN" dirty="0"/>
              <a:t>(</a:t>
            </a:r>
            <a:r>
              <a:rPr lang="zh-CN" altLang="en-US" dirty="0"/>
              <a:t>输入实参表</a:t>
            </a:r>
            <a:r>
              <a:rPr lang="en-US" altLang="zh-CN" dirty="0"/>
              <a:t>)</a:t>
            </a:r>
          </a:p>
          <a:p>
            <a:pPr lvl="1" indent="720000">
              <a:buNone/>
            </a:pPr>
            <a:r>
              <a:rPr lang="zh-CN" altLang="en-US" dirty="0">
                <a:solidFill>
                  <a:srgbClr val="FF0000"/>
                </a:solidFill>
              </a:rPr>
              <a:t>注意：</a:t>
            </a:r>
            <a:r>
              <a:rPr lang="zh-CN" altLang="en-US" dirty="0">
                <a:solidFill>
                  <a:srgbClr val="0A10FE"/>
                </a:solidFill>
              </a:rPr>
              <a:t>函数调用时各实参出现的顺序、个数，应与函数定义时形参的顺序、个数一致，否则会出错。</a:t>
            </a:r>
            <a:r>
              <a:rPr lang="zh-CN" altLang="en-US" dirty="0"/>
              <a:t>函数调用时，先将实参传递给相应的形参，从而实现参数传递，然后再执行函数的功能。</a:t>
            </a:r>
            <a:endParaRPr lang="en-US" altLang="zh-CN" dirty="0"/>
          </a:p>
          <a:p>
            <a:pPr lvl="1" indent="720000">
              <a:buNone/>
            </a:pPr>
            <a:r>
              <a:rPr lang="en-US" altLang="zh-CN" dirty="0"/>
              <a:t>MATLAB</a:t>
            </a:r>
            <a:r>
              <a:rPr lang="zh-CN" altLang="en-US" dirty="0"/>
              <a:t>中，函数可以</a:t>
            </a:r>
            <a:r>
              <a:rPr lang="zh-CN" altLang="en-US" dirty="0">
                <a:solidFill>
                  <a:srgbClr val="0A10FE"/>
                </a:solidFill>
              </a:rPr>
              <a:t>嵌套调用</a:t>
            </a:r>
            <a:r>
              <a:rPr lang="zh-CN" altLang="en-US" dirty="0"/>
              <a:t>，即一个函数可以调用别的函数，甚至调用它自身。</a:t>
            </a:r>
            <a:r>
              <a:rPr lang="zh-CN" altLang="en-US" dirty="0">
                <a:solidFill>
                  <a:srgbClr val="0A10FE"/>
                </a:solidFill>
              </a:rPr>
              <a:t>一个函数调用它自身称为函数的递归调用。</a:t>
            </a:r>
            <a:endParaRPr lang="en-US" altLang="zh-CN" dirty="0">
              <a:solidFill>
                <a:srgbClr val="0A10FE"/>
              </a:solidFill>
            </a:endParaRPr>
          </a:p>
          <a:p>
            <a:pPr lvl="1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D26E46-ACBA-C6DB-3E4D-73FCC9D96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BCF174-A281-B659-978B-D3E2F2EB4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19E0E1-7490-034E-45A2-6B4AE4A9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34</a:t>
            </a:fld>
            <a:r>
              <a:rPr lang="zh-CN" altLang="en-US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76655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F03ABF-0B89-67FF-E067-EF0E5AF8A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第三章：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/>
              <a:t>程序流程控制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D65CD6-7E97-7753-D56A-45D498C8F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3-16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：</a:t>
            </a:r>
            <a:r>
              <a:rPr lang="zh-CN" altLang="en-US" sz="2800" dirty="0">
                <a:latin typeface="Times New Roman" panose="02020603050405020304" pitchFamily="18" charset="0"/>
              </a:rPr>
              <a:t>利用函数的递归调用，求</a:t>
            </a:r>
            <a:r>
              <a:rPr lang="en-US" altLang="zh-CN" sz="2800" dirty="0">
                <a:latin typeface="Times New Roman" panose="02020603050405020304" pitchFamily="18" charset="0"/>
              </a:rPr>
              <a:t>n</a:t>
            </a:r>
            <a:r>
              <a:rPr lang="zh-CN" altLang="en-US" sz="2800" dirty="0">
                <a:latin typeface="Times New Roman" panose="02020603050405020304" pitchFamily="18" charset="0"/>
              </a:rPr>
              <a:t>！。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>
              <a:buNone/>
            </a:pPr>
            <a:r>
              <a:rPr lang="zh-CN" altLang="en-US" sz="2800" dirty="0">
                <a:latin typeface="Times New Roman" panose="02020603050405020304" pitchFamily="18" charset="0"/>
              </a:rPr>
              <a:t>递归调用函数文件</a:t>
            </a:r>
            <a:r>
              <a:rPr lang="en-US" altLang="zh-CN" sz="2800" dirty="0" err="1">
                <a:latin typeface="Times New Roman" panose="02020603050405020304" pitchFamily="18" charset="0"/>
              </a:rPr>
              <a:t>factor.m</a:t>
            </a:r>
            <a:r>
              <a:rPr lang="zh-CN" altLang="en-US" sz="2800" dirty="0">
                <a:latin typeface="Times New Roman" panose="02020603050405020304" pitchFamily="18" charset="0"/>
              </a:rPr>
              <a:t>如下：</a:t>
            </a:r>
          </a:p>
          <a:p>
            <a:pPr>
              <a:buNone/>
            </a:pPr>
            <a:endParaRPr lang="zh-CN" altLang="en-US" sz="2800" dirty="0"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9EAFF5-A3A6-1AD3-640E-C4BF3D6CD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A0E5D2-4615-D830-745D-DB0BCAE9F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ACCA19-F089-6EBE-8429-217BD7EF6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35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88C15A5-899A-EA50-EEB7-EF9C44E23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996" y="2426069"/>
            <a:ext cx="4858564" cy="304220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8B34342-0718-0B3D-0433-D239A6642278}"/>
              </a:ext>
            </a:extLst>
          </p:cNvPr>
          <p:cNvSpPr txBox="1"/>
          <p:nvPr/>
        </p:nvSpPr>
        <p:spPr>
          <a:xfrm>
            <a:off x="6810902" y="1828929"/>
            <a:ext cx="43043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dirty="0">
                <a:solidFill>
                  <a:srgbClr val="008013"/>
                </a:solidFill>
                <a:effectLst/>
                <a:latin typeface="Menlo"/>
              </a:rPr>
              <a:t>% </a:t>
            </a:r>
            <a:r>
              <a:rPr lang="zh-CN" altLang="en-US" sz="1800" b="0" i="0" dirty="0">
                <a:solidFill>
                  <a:srgbClr val="008013"/>
                </a:solidFill>
                <a:effectLst/>
                <a:latin typeface="Menlo"/>
              </a:rPr>
              <a:t>理解递归的思想：</a:t>
            </a:r>
            <a:r>
              <a:rPr lang="zh-CN" altLang="en-US" sz="1800" b="0" i="0" dirty="0">
                <a:solidFill>
                  <a:srgbClr val="FF0000"/>
                </a:solidFill>
                <a:effectLst/>
                <a:latin typeface="Menlo"/>
              </a:rPr>
              <a:t>将难问题分解为次简单的问题，直至基本问题，</a:t>
            </a:r>
            <a:r>
              <a:rPr lang="zh-CN" altLang="en-US" sz="1800" b="0" i="0" dirty="0">
                <a:solidFill>
                  <a:srgbClr val="008013"/>
                </a:solidFill>
                <a:effectLst/>
                <a:latin typeface="Menlo"/>
              </a:rPr>
              <a:t>最后回溯求解。但递归一般比较耗时，且占用内存。</a:t>
            </a:r>
            <a:endParaRPr lang="zh-CN" altLang="en-US" sz="1800" b="0" i="0" dirty="0">
              <a:effectLst/>
              <a:latin typeface="Menlo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89B13CC-A534-2F17-6EF8-252AAF600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346" y="2884299"/>
            <a:ext cx="3416507" cy="178495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7880904-AE31-2026-8499-9C330B166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346" y="4813195"/>
            <a:ext cx="100965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09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61BBEC-314A-E612-B0BC-199B7E775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程序流程控制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FE0E5C-BCCA-63E3-A1BB-0AD286322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函数文件</a:t>
            </a:r>
            <a:endParaRPr lang="en-US" altLang="zh-CN" dirty="0"/>
          </a:p>
          <a:p>
            <a:pPr lvl="1"/>
            <a:r>
              <a:rPr lang="zh-CN" altLang="en-US" dirty="0"/>
              <a:t>函数参数的可调性</a:t>
            </a:r>
            <a:endParaRPr lang="en-US" altLang="zh-CN" dirty="0"/>
          </a:p>
          <a:p>
            <a:pPr lvl="1" indent="720000">
              <a:lnSpc>
                <a:spcPts val="4400"/>
              </a:lnSpc>
              <a:buNone/>
            </a:pPr>
            <a:r>
              <a:rPr lang="zh-CN" altLang="en-US" dirty="0"/>
              <a:t>在调用函数时，</a:t>
            </a:r>
            <a:r>
              <a:rPr lang="en-US" altLang="zh-CN" dirty="0"/>
              <a:t>MATLAB</a:t>
            </a:r>
            <a:r>
              <a:rPr lang="zh-CN" altLang="en-US" dirty="0"/>
              <a:t>用两个永久变量</a:t>
            </a:r>
            <a:r>
              <a:rPr lang="en-US" altLang="zh-CN" dirty="0" err="1">
                <a:solidFill>
                  <a:srgbClr val="0A10FE"/>
                </a:solidFill>
              </a:rPr>
              <a:t>nargin</a:t>
            </a:r>
            <a:r>
              <a:rPr lang="zh-CN" altLang="en-US" dirty="0"/>
              <a:t>和</a:t>
            </a:r>
            <a:r>
              <a:rPr lang="en-US" altLang="zh-CN" dirty="0" err="1">
                <a:solidFill>
                  <a:srgbClr val="0A10FE"/>
                </a:solidFill>
              </a:rPr>
              <a:t>nargout</a:t>
            </a:r>
            <a:r>
              <a:rPr lang="zh-CN" altLang="en-US" dirty="0"/>
              <a:t>分别记录调用该函数时的输入实参和输出实参的个数。只要在函数文件中包含这两个变量，就可以准确地知道该函数文件被调用时的输入输出参数个数，从而决定函数如何进行处理。</a:t>
            </a:r>
            <a:r>
              <a:rPr lang="zh-CN" altLang="en-US" dirty="0">
                <a:solidFill>
                  <a:srgbClr val="0A10FE"/>
                </a:solidFill>
              </a:rPr>
              <a:t>此举为函数处理不确定性问题，提供了方便。</a:t>
            </a:r>
            <a:endParaRPr lang="en-US" altLang="zh-CN" dirty="0">
              <a:solidFill>
                <a:srgbClr val="0A10FE"/>
              </a:solidFill>
            </a:endParaRP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D26E46-ACBA-C6DB-3E4D-73FCC9D96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BCF174-A281-B659-978B-D3E2F2EB4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19E0E1-7490-034E-45A2-6B4AE4A9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36</a:t>
            </a:fld>
            <a:r>
              <a:rPr lang="zh-CN" altLang="en-US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23265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5688D-A2EA-F648-2C56-95F7BB105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程序流程控制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0DC9E2-0717-079A-0193-CACD654B7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3-17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：</a:t>
            </a:r>
            <a:r>
              <a:rPr lang="en-US" altLang="zh-CN" sz="2800" dirty="0" err="1">
                <a:latin typeface="Times New Roman" panose="02020603050405020304" pitchFamily="18" charset="0"/>
              </a:rPr>
              <a:t>nargin</a:t>
            </a:r>
            <a:r>
              <a:rPr lang="zh-CN" altLang="en-US" sz="2800" dirty="0">
                <a:latin typeface="Times New Roman" panose="02020603050405020304" pitchFamily="18" charset="0"/>
              </a:rPr>
              <a:t>用法示例。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22ACE7-C971-D1CB-4883-E08AF1FDE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19DEAC-6DE2-AE57-1D6B-440AC77B2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6BF465-5FDC-6EE7-900D-D29102AC1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37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3B62320-F7FE-5C14-5602-719A49E0B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93563"/>
            <a:ext cx="5105501" cy="31465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DC5C282-8F21-4440-BE72-35EF5B8DC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258" y="1993563"/>
            <a:ext cx="2095787" cy="168458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4DF89A1-A6F6-00DC-A5C1-354AC134F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1965" y="1993563"/>
            <a:ext cx="2093095" cy="130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4907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61BBEC-314A-E612-B0BC-199B7E775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程序流程控制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FE0E5C-BCCA-63E3-A1BB-0AD286322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函数文件</a:t>
            </a:r>
            <a:endParaRPr lang="en-US" altLang="zh-CN" dirty="0"/>
          </a:p>
          <a:p>
            <a:pPr lvl="1"/>
            <a:r>
              <a:rPr lang="zh-CN" altLang="en-US" dirty="0"/>
              <a:t>全局变量与局部变量</a:t>
            </a:r>
            <a:endParaRPr lang="en-US" altLang="zh-CN" dirty="0"/>
          </a:p>
          <a:p>
            <a:pPr lvl="1" indent="720000">
              <a:buNone/>
            </a:pPr>
            <a:r>
              <a:rPr lang="zh-CN" altLang="en-US" dirty="0"/>
              <a:t>全局变量用</a:t>
            </a:r>
            <a:r>
              <a:rPr lang="en-US" altLang="zh-CN" dirty="0"/>
              <a:t>global</a:t>
            </a:r>
            <a:r>
              <a:rPr lang="zh-CN" altLang="en-US" dirty="0"/>
              <a:t>命令定义，格式为：</a:t>
            </a:r>
            <a:r>
              <a:rPr lang="en-US" altLang="zh-CN" dirty="0">
                <a:solidFill>
                  <a:srgbClr val="0A10FE"/>
                </a:solidFill>
              </a:rPr>
              <a:t>global </a:t>
            </a:r>
            <a:r>
              <a:rPr lang="zh-CN" altLang="en-US" dirty="0">
                <a:solidFill>
                  <a:srgbClr val="0A10FE"/>
                </a:solidFill>
              </a:rPr>
              <a:t>变量名</a:t>
            </a:r>
            <a:endParaRPr lang="en-US" altLang="zh-CN" dirty="0">
              <a:solidFill>
                <a:srgbClr val="0A10FE"/>
              </a:solidFill>
            </a:endParaRPr>
          </a:p>
          <a:p>
            <a:pPr lvl="1" indent="720000">
              <a:buNone/>
            </a:pPr>
            <a:r>
              <a:rPr lang="en-US" altLang="zh-CN" dirty="0"/>
              <a:t>1</a:t>
            </a:r>
            <a:r>
              <a:rPr lang="zh-CN" altLang="en-US" dirty="0"/>
              <a:t>）函数体中的变量是局部的，相互之间是分隔的；</a:t>
            </a:r>
            <a:endParaRPr lang="en-US" altLang="zh-CN" dirty="0"/>
          </a:p>
          <a:p>
            <a:pPr lvl="1" indent="720000">
              <a:buNone/>
            </a:pPr>
            <a:r>
              <a:rPr lang="en-US" altLang="zh-CN" dirty="0"/>
              <a:t>2</a:t>
            </a:r>
            <a:r>
              <a:rPr lang="zh-CN" altLang="en-US" dirty="0"/>
              <a:t>）全局变量作用域是整个</a:t>
            </a:r>
            <a:r>
              <a:rPr lang="en-US" altLang="zh-CN" dirty="0" err="1"/>
              <a:t>Matlab</a:t>
            </a:r>
            <a:r>
              <a:rPr lang="zh-CN" altLang="en-US" dirty="0"/>
              <a:t>空间，可实现函数间的信息传递；</a:t>
            </a:r>
            <a:endParaRPr lang="en-US" altLang="zh-CN" dirty="0"/>
          </a:p>
          <a:p>
            <a:pPr lvl="1" indent="720000">
              <a:buNone/>
            </a:pPr>
            <a:r>
              <a:rPr lang="en-US" altLang="zh-CN" dirty="0"/>
              <a:t>3</a:t>
            </a:r>
            <a:r>
              <a:rPr lang="zh-CN" altLang="en-US" dirty="0"/>
              <a:t>）使用全局变量之前，先对全局变量进行赋值定义；</a:t>
            </a:r>
            <a:endParaRPr lang="en-US" altLang="zh-CN" dirty="0"/>
          </a:p>
          <a:p>
            <a:pPr lvl="1" indent="720000">
              <a:buNone/>
            </a:pPr>
            <a:r>
              <a:rPr lang="en-US" altLang="zh-CN" dirty="0"/>
              <a:t>4</a:t>
            </a:r>
            <a:r>
              <a:rPr lang="zh-CN" altLang="en-US" dirty="0"/>
              <a:t>）在函数体内部使用时，要事先申明： </a:t>
            </a:r>
            <a:r>
              <a:rPr lang="en-US" altLang="zh-CN" dirty="0">
                <a:solidFill>
                  <a:srgbClr val="0A10FE"/>
                </a:solidFill>
              </a:rPr>
              <a:t>global </a:t>
            </a:r>
            <a:r>
              <a:rPr lang="zh-CN" altLang="en-US" dirty="0">
                <a:solidFill>
                  <a:srgbClr val="0A10FE"/>
                </a:solidFill>
              </a:rPr>
              <a:t>全局变量名；</a:t>
            </a:r>
            <a:endParaRPr lang="en-US" altLang="zh-CN" dirty="0">
              <a:solidFill>
                <a:srgbClr val="0A10FE"/>
              </a:solidFill>
            </a:endParaRPr>
          </a:p>
          <a:p>
            <a:pPr lvl="1" indent="720000">
              <a:buNone/>
            </a:pPr>
            <a:endParaRPr lang="zh-CN" altLang="en-US" dirty="0"/>
          </a:p>
          <a:p>
            <a:pPr lvl="1" indent="720000">
              <a:buNone/>
            </a:pPr>
            <a:endParaRPr lang="en-US" altLang="zh-CN" dirty="0"/>
          </a:p>
          <a:p>
            <a:pPr lvl="1" indent="720000">
              <a:buNone/>
            </a:pPr>
            <a:endParaRPr lang="en-US" altLang="zh-CN" dirty="0">
              <a:solidFill>
                <a:srgbClr val="0A10FE"/>
              </a:solidFill>
            </a:endParaRPr>
          </a:p>
          <a:p>
            <a:pPr lvl="1" indent="720000">
              <a:buNone/>
            </a:pPr>
            <a:endParaRPr lang="en-US" altLang="zh-CN" dirty="0">
              <a:solidFill>
                <a:srgbClr val="0A10FE"/>
              </a:solidFill>
            </a:endParaRP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D26E46-ACBA-C6DB-3E4D-73FCC9D96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BCF174-A281-B659-978B-D3E2F2EB4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19E0E1-7490-034E-45A2-6B4AE4A9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38</a:t>
            </a:fld>
            <a:r>
              <a:rPr lang="zh-CN" altLang="en-US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20566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730622-F98D-F6EE-926D-1D32A980B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程序流程控制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CA09C0-9480-BB06-B058-2698F3E07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3-18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：</a:t>
            </a:r>
            <a:r>
              <a:rPr lang="zh-CN" altLang="en-US" sz="2800" dirty="0">
                <a:latin typeface="Times New Roman" panose="02020603050405020304" pitchFamily="18" charset="0"/>
              </a:rPr>
              <a:t>全局变量应用示例。</a:t>
            </a:r>
          </a:p>
          <a:p>
            <a:pPr indent="720000">
              <a:lnSpc>
                <a:spcPts val="4400"/>
              </a:lnSpc>
              <a:buNone/>
            </a:pPr>
            <a:r>
              <a:rPr lang="zh-CN" altLang="en-US" dirty="0"/>
              <a:t>先建立函数文件</a:t>
            </a:r>
            <a:r>
              <a:rPr lang="en-US" altLang="zh-CN" dirty="0" err="1"/>
              <a:t>wadd.m</a:t>
            </a:r>
            <a:r>
              <a:rPr lang="zh-CN" altLang="en-US" dirty="0"/>
              <a:t>，该函数将输入的参数加权相加。</a:t>
            </a:r>
            <a:endParaRPr lang="en-US" altLang="zh-CN" dirty="0"/>
          </a:p>
          <a:p>
            <a:pPr indent="720000">
              <a:lnSpc>
                <a:spcPts val="4400"/>
              </a:lnSpc>
              <a:buNone/>
            </a:pPr>
            <a:endParaRPr lang="en-US" altLang="zh-CN" dirty="0"/>
          </a:p>
          <a:p>
            <a:pPr indent="720000">
              <a:lnSpc>
                <a:spcPts val="4400"/>
              </a:lnSpc>
              <a:buNone/>
            </a:pPr>
            <a:endParaRPr lang="en-US" altLang="zh-CN" dirty="0"/>
          </a:p>
          <a:p>
            <a:pPr indent="720000">
              <a:lnSpc>
                <a:spcPts val="4400"/>
              </a:lnSpc>
              <a:buNone/>
            </a:pPr>
            <a:endParaRPr lang="en-US" altLang="zh-CN" dirty="0"/>
          </a:p>
          <a:p>
            <a:pPr indent="720000">
              <a:lnSpc>
                <a:spcPts val="4400"/>
              </a:lnSpc>
              <a:buNone/>
            </a:pPr>
            <a:r>
              <a:rPr lang="zh-CN" altLang="en-US" dirty="0"/>
              <a:t>在函数文件里，全局变量的定义语句应该放在变量使用之前，避免和其他变量混淆。</a:t>
            </a: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412931-7D1C-0C75-AAE3-A44091C3F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8A71CE-3E0C-9E61-CF4D-0055298F9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B1BB9F-5ECB-6EA3-1190-F1DD44499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39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74A496C-FE7B-A02F-7346-CFC02560C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989" y="2774336"/>
            <a:ext cx="4292066" cy="16888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E7F099B-0768-9CFD-181A-6E712EFB1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779" y="2774336"/>
            <a:ext cx="2800466" cy="170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19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9368E3-E5A6-A117-D967-7C7DDBFB1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程序流程控制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48F609-747E-3B7B-EB93-7D6540CD8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例</a:t>
            </a:r>
            <a:r>
              <a:rPr lang="en-US" altLang="zh-CN" dirty="0">
                <a:solidFill>
                  <a:srgbClr val="FF0000"/>
                </a:solidFill>
              </a:rPr>
              <a:t>3-1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zh-CN" altLang="en-US" dirty="0"/>
              <a:t>分别建立命令文件和函数文件，将华氏温度 </a:t>
            </a:r>
            <a:r>
              <a:rPr lang="en-US" altLang="zh-CN" dirty="0"/>
              <a:t>f </a:t>
            </a:r>
            <a:r>
              <a:rPr lang="zh-CN" altLang="en-US" dirty="0"/>
              <a:t>转换为摄氏温度</a:t>
            </a:r>
            <a:r>
              <a:rPr lang="en-US" altLang="zh-CN" dirty="0"/>
              <a:t>c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buNone/>
            </a:pPr>
            <a:r>
              <a:rPr lang="zh-CN" altLang="en-US" dirty="0"/>
              <a:t>程序 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4CD10E-5C05-93A7-B0D0-ACD939EE2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E26A12-AE19-FF29-6CD7-76835A10A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3D51BF-2435-D905-636E-439AA7269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4</a:t>
            </a:fld>
            <a:r>
              <a:rPr lang="zh-CN" altLang="en-US"/>
              <a:t>页</a:t>
            </a:r>
            <a:endParaRPr lang="zh-CN" altLang="en-US" dirty="0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C9B9CF95-35B6-03D1-9033-D490EEDDA2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992405"/>
              </p:ext>
            </p:extLst>
          </p:nvPr>
        </p:nvGraphicFramePr>
        <p:xfrm>
          <a:off x="5058876" y="1859780"/>
          <a:ext cx="2039937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39192" imgH="906873" progId="Equation.DSMT4">
                  <p:embed/>
                </p:oleObj>
              </mc:Choice>
              <mc:Fallback>
                <p:oleObj name="Equation" r:id="rId2" imgW="2039192" imgH="906873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58876" y="1859780"/>
                        <a:ext cx="2039937" cy="906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F591B26E-6690-0BDB-72D7-B8BE8861B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53333"/>
            <a:ext cx="6386959" cy="11384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9F7211F-71B6-D16E-773F-5E5CFF2C29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328939"/>
            <a:ext cx="5124773" cy="71245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B4CDD60-7EA3-B672-AB61-70305DF9C0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511" y="5215342"/>
            <a:ext cx="4191365" cy="86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423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B829F9-49FE-629F-5850-7600A933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程序流程控制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BB5DAD-B3D2-F2CC-CF2B-41A5B9F65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09" y="1330430"/>
            <a:ext cx="6665222" cy="4892690"/>
          </a:xfrm>
        </p:spPr>
        <p:txBody>
          <a:bodyPr/>
          <a:lstStyle/>
          <a:p>
            <a:r>
              <a:rPr lang="zh-CN" altLang="en-US" dirty="0"/>
              <a:t>特殊形式的函数</a:t>
            </a:r>
            <a:endParaRPr lang="en-US" altLang="zh-CN" dirty="0"/>
          </a:p>
          <a:p>
            <a:pPr lvl="1"/>
            <a:r>
              <a:rPr lang="zh-CN" altLang="en-US" dirty="0"/>
              <a:t>子函数</a:t>
            </a:r>
            <a:endParaRPr lang="en-US" altLang="zh-CN" dirty="0"/>
          </a:p>
          <a:p>
            <a:pPr lvl="1" indent="720000">
              <a:buNone/>
            </a:pPr>
            <a:r>
              <a:rPr lang="zh-CN" altLang="en-US" dirty="0"/>
              <a:t>在</a:t>
            </a:r>
            <a:r>
              <a:rPr lang="en-US" altLang="zh-CN" dirty="0"/>
              <a:t>MATLAB</a:t>
            </a:r>
            <a:r>
              <a:rPr lang="zh-CN" altLang="en-US" dirty="0"/>
              <a:t>的函数定义中，如果函数较长，往往可以将多个函数分别写在不同的</a:t>
            </a:r>
            <a:r>
              <a:rPr lang="en-US" altLang="zh-CN" dirty="0"/>
              <a:t>M</a:t>
            </a:r>
            <a:r>
              <a:rPr lang="zh-CN" altLang="en-US" dirty="0"/>
              <a:t>文件中，但有时</a:t>
            </a:r>
            <a:r>
              <a:rPr lang="zh-CN" altLang="en-US" dirty="0">
                <a:solidFill>
                  <a:srgbClr val="0A10FE"/>
                </a:solidFill>
              </a:rPr>
              <a:t>函数可能很短</a:t>
            </a:r>
            <a:r>
              <a:rPr lang="zh-CN" altLang="en-US" dirty="0"/>
              <a:t>，可能希望</a:t>
            </a:r>
            <a:r>
              <a:rPr lang="zh-CN" altLang="en-US" dirty="0">
                <a:solidFill>
                  <a:srgbClr val="0A10FE"/>
                </a:solidFill>
              </a:rPr>
              <a:t>将多个函数定义放在同一个</a:t>
            </a:r>
            <a:r>
              <a:rPr lang="en-US" altLang="zh-CN" dirty="0">
                <a:solidFill>
                  <a:srgbClr val="0A10FE"/>
                </a:solidFill>
              </a:rPr>
              <a:t>M</a:t>
            </a:r>
            <a:r>
              <a:rPr lang="zh-CN" altLang="en-US" dirty="0">
                <a:solidFill>
                  <a:srgbClr val="0A10FE"/>
                </a:solidFill>
              </a:rPr>
              <a:t>文件中</a:t>
            </a:r>
            <a:r>
              <a:rPr lang="zh-CN" altLang="en-US" dirty="0"/>
              <a:t>，这就存在子函数的定义问题。</a:t>
            </a:r>
            <a:endParaRPr lang="en-US" altLang="zh-CN" dirty="0"/>
          </a:p>
          <a:p>
            <a:pPr lvl="1" indent="720000">
              <a:buNone/>
            </a:pPr>
            <a:r>
              <a:rPr lang="zh-CN" altLang="en-US" dirty="0">
                <a:solidFill>
                  <a:srgbClr val="FF0000"/>
                </a:solidFill>
              </a:rPr>
              <a:t>外部函数只能对主函数进行调用。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286910-6C05-3DED-BC03-5C8754603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3D2C06-DCBD-510A-A89E-33D537D09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1721A3-4C32-1EE6-204F-282F509F8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40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842CC49-78C8-DBEC-813A-7E7928259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112" y="1998927"/>
            <a:ext cx="3895654" cy="240455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47F1C34-611B-3860-D3AE-2F783616DDC7}"/>
              </a:ext>
            </a:extLst>
          </p:cNvPr>
          <p:cNvSpPr txBox="1"/>
          <p:nvPr/>
        </p:nvSpPr>
        <p:spPr>
          <a:xfrm>
            <a:off x="7600112" y="16603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主函数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E0FD1A5-E16B-5C2C-6284-44C5EA8D65F1}"/>
              </a:ext>
            </a:extLst>
          </p:cNvPr>
          <p:cNvSpPr txBox="1"/>
          <p:nvPr/>
        </p:nvSpPr>
        <p:spPr>
          <a:xfrm>
            <a:off x="7600112" y="311326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子函数</a:t>
            </a:r>
          </a:p>
        </p:txBody>
      </p:sp>
    </p:spTree>
    <p:extLst>
      <p:ext uri="{BB962C8B-B14F-4D97-AF65-F5344CB8AC3E}">
        <p14:creationId xmlns:p14="http://schemas.microsoft.com/office/powerpoint/2010/main" val="9270203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B829F9-49FE-629F-5850-7600A933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程序流程控制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BB5DAD-B3D2-F2CC-CF2B-41A5B9F65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08" y="1330430"/>
            <a:ext cx="10998283" cy="4892690"/>
          </a:xfrm>
        </p:spPr>
        <p:txBody>
          <a:bodyPr/>
          <a:lstStyle/>
          <a:p>
            <a:r>
              <a:rPr lang="zh-CN" altLang="en-US" dirty="0"/>
              <a:t>特殊形式的函数</a:t>
            </a:r>
            <a:endParaRPr lang="en-US" altLang="zh-CN" dirty="0"/>
          </a:p>
          <a:p>
            <a:pPr lvl="1"/>
            <a:r>
              <a:rPr lang="zh-CN" altLang="en-US" dirty="0"/>
              <a:t>内联函数</a:t>
            </a:r>
            <a:endParaRPr lang="en-US" altLang="zh-CN" dirty="0"/>
          </a:p>
          <a:p>
            <a:pPr lvl="1" indent="720000">
              <a:buNone/>
            </a:pPr>
            <a:r>
              <a:rPr lang="zh-CN" altLang="en-US" dirty="0"/>
              <a:t>以字符串形式存在的函数表达式，可以通过</a:t>
            </a:r>
            <a:r>
              <a:rPr lang="en-US" altLang="zh-CN" dirty="0">
                <a:solidFill>
                  <a:srgbClr val="0A10FE"/>
                </a:solidFill>
              </a:rPr>
              <a:t>inline</a:t>
            </a:r>
            <a:r>
              <a:rPr lang="zh-CN" altLang="en-US" dirty="0"/>
              <a:t>函数转化成内联函数。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286910-6C05-3DED-BC03-5C8754603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3D2C06-DCBD-510A-A89E-33D537D09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1721A3-4C32-1EE6-204F-282F509F8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41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5645C53-D3AA-8CB9-34A6-9CA692E74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432" y="3380228"/>
            <a:ext cx="4339355" cy="89663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14A3E14-E3F2-6674-E6E9-1986FA43E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522" y="3380228"/>
            <a:ext cx="2920083" cy="89786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4F9EBEB-0227-F579-7F04-A677EE149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8152" y="3380228"/>
            <a:ext cx="1554633" cy="87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6061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B829F9-49FE-629F-5850-7600A933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程序流程控制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BB5DAD-B3D2-F2CC-CF2B-41A5B9F65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08" y="1330430"/>
            <a:ext cx="10998283" cy="4541948"/>
          </a:xfrm>
        </p:spPr>
        <p:txBody>
          <a:bodyPr/>
          <a:lstStyle/>
          <a:p>
            <a:r>
              <a:rPr lang="zh-CN" altLang="en-US" dirty="0"/>
              <a:t>特殊形式的函数</a:t>
            </a:r>
            <a:endParaRPr lang="en-US" altLang="zh-CN" dirty="0"/>
          </a:p>
          <a:p>
            <a:pPr lvl="1"/>
            <a:r>
              <a:rPr lang="zh-CN" altLang="en-US" dirty="0"/>
              <a:t>匿名函数</a:t>
            </a:r>
            <a:endParaRPr lang="en-US" altLang="zh-CN" dirty="0"/>
          </a:p>
          <a:p>
            <a:pPr lvl="1" indent="720000">
              <a:buNone/>
            </a:pPr>
            <a:r>
              <a:rPr lang="zh-CN" altLang="en-US" dirty="0"/>
              <a:t>匿名函数的基本格式如下：</a:t>
            </a:r>
            <a:endParaRPr lang="en-US" altLang="zh-CN" dirty="0"/>
          </a:p>
          <a:p>
            <a:pPr lvl="1" indent="720000">
              <a:buNone/>
            </a:pPr>
            <a:r>
              <a:rPr lang="zh-CN" altLang="en-US" dirty="0">
                <a:solidFill>
                  <a:srgbClr val="0A10FE"/>
                </a:solidFill>
              </a:rPr>
              <a:t>函数句柄变量 </a:t>
            </a:r>
            <a:r>
              <a:rPr lang="en-US" altLang="zh-CN" dirty="0">
                <a:solidFill>
                  <a:srgbClr val="0A10FE"/>
                </a:solidFill>
              </a:rPr>
              <a:t>= @(</a:t>
            </a:r>
            <a:r>
              <a:rPr lang="zh-CN" altLang="en-US" dirty="0">
                <a:solidFill>
                  <a:srgbClr val="0A10FE"/>
                </a:solidFill>
              </a:rPr>
              <a:t>匿名函数输入参数</a:t>
            </a:r>
            <a:r>
              <a:rPr lang="en-US" altLang="zh-CN" dirty="0">
                <a:solidFill>
                  <a:srgbClr val="0A10FE"/>
                </a:solidFill>
              </a:rPr>
              <a:t>) </a:t>
            </a:r>
            <a:r>
              <a:rPr lang="zh-CN" altLang="en-US" dirty="0">
                <a:solidFill>
                  <a:srgbClr val="0A10FE"/>
                </a:solidFill>
              </a:rPr>
              <a:t>匿名函数表达式</a:t>
            </a:r>
            <a:endParaRPr lang="en-US" altLang="zh-CN" dirty="0">
              <a:solidFill>
                <a:srgbClr val="0A10FE"/>
              </a:solidFill>
            </a:endParaRPr>
          </a:p>
          <a:p>
            <a:pPr lvl="1" indent="720000">
              <a:buNone/>
            </a:pPr>
            <a:r>
              <a:rPr lang="zh-CN" altLang="en-US" dirty="0"/>
              <a:t>其中，</a:t>
            </a:r>
            <a:r>
              <a:rPr lang="zh-CN" altLang="en-US" dirty="0">
                <a:solidFill>
                  <a:srgbClr val="0A10FE"/>
                </a:solidFill>
              </a:rPr>
              <a:t>函数句柄变量</a:t>
            </a:r>
            <a:r>
              <a:rPr lang="zh-CN" altLang="en-US" dirty="0"/>
              <a:t>相当于函数的</a:t>
            </a:r>
            <a:r>
              <a:rPr lang="zh-CN" altLang="en-US" dirty="0">
                <a:solidFill>
                  <a:srgbClr val="FF0000"/>
                </a:solidFill>
              </a:rPr>
              <a:t>别名</a:t>
            </a:r>
            <a:r>
              <a:rPr lang="zh-CN" altLang="en-US" dirty="0"/>
              <a:t>，利用它可以间接调用函数；“</a:t>
            </a:r>
            <a:r>
              <a:rPr lang="en-US" altLang="zh-CN" dirty="0">
                <a:solidFill>
                  <a:srgbClr val="FF0000"/>
                </a:solidFill>
              </a:rPr>
              <a:t>@</a:t>
            </a:r>
            <a:r>
              <a:rPr lang="en-US" altLang="zh-CN" dirty="0"/>
              <a:t>”</a:t>
            </a:r>
            <a:r>
              <a:rPr lang="zh-CN" altLang="en-US" dirty="0"/>
              <a:t>是</a:t>
            </a:r>
            <a:r>
              <a:rPr lang="zh-CN" altLang="en-US" dirty="0">
                <a:solidFill>
                  <a:srgbClr val="FF0000"/>
                </a:solidFill>
              </a:rPr>
              <a:t>创建函数句柄运算符</a:t>
            </a:r>
            <a:r>
              <a:rPr lang="zh-CN" altLang="en-US" dirty="0"/>
              <a:t>；</a:t>
            </a:r>
            <a:r>
              <a:rPr lang="zh-CN" altLang="en-US" dirty="0">
                <a:solidFill>
                  <a:srgbClr val="0A10FE"/>
                </a:solidFill>
              </a:rPr>
              <a:t>“</a:t>
            </a:r>
            <a:r>
              <a:rPr lang="en-US" altLang="zh-CN" dirty="0">
                <a:solidFill>
                  <a:srgbClr val="0A10FE"/>
                </a:solidFill>
              </a:rPr>
              <a:t>@”</a:t>
            </a:r>
            <a:r>
              <a:rPr lang="zh-CN" altLang="en-US" dirty="0">
                <a:solidFill>
                  <a:srgbClr val="0A10FE"/>
                </a:solidFill>
              </a:rPr>
              <a:t>后面定义</a:t>
            </a:r>
            <a:r>
              <a:rPr lang="zh-CN" altLang="en-US" dirty="0"/>
              <a:t>了一个匿名函数，包括</a:t>
            </a:r>
            <a:r>
              <a:rPr lang="zh-CN" altLang="en-US" dirty="0">
                <a:solidFill>
                  <a:srgbClr val="0A10FE"/>
                </a:solidFill>
              </a:rPr>
              <a:t>函数输入参数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0A10FE"/>
                </a:solidFill>
              </a:rPr>
              <a:t>函数表达式</a:t>
            </a:r>
            <a:r>
              <a:rPr lang="zh-CN" altLang="en-US" dirty="0"/>
              <a:t>；函数有多个输入参数时，</a:t>
            </a:r>
            <a:r>
              <a:rPr lang="zh-CN" altLang="en-US" dirty="0">
                <a:solidFill>
                  <a:srgbClr val="0A10FE"/>
                </a:solidFill>
              </a:rPr>
              <a:t>参数间用逗号分隔</a:t>
            </a:r>
            <a:r>
              <a:rPr lang="zh-CN" altLang="en-US" dirty="0"/>
              <a:t>。可以固定其他参数，简化函数的调用方式。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286910-6C05-3DED-BC03-5C8754603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3D2C06-DCBD-510A-A89E-33D537D09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1721A3-4C32-1EE6-204F-282F509F8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42</a:t>
            </a:fld>
            <a:r>
              <a:rPr lang="zh-CN" altLang="en-US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11122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B829F9-49FE-629F-5850-7600A933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程序流程控制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BB5DAD-B3D2-F2CC-CF2B-41A5B9F65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08" y="1330430"/>
            <a:ext cx="10998283" cy="4541948"/>
          </a:xfrm>
        </p:spPr>
        <p:txBody>
          <a:bodyPr/>
          <a:lstStyle/>
          <a:p>
            <a:r>
              <a:rPr lang="zh-CN" altLang="en-US" dirty="0"/>
              <a:t>特殊形式的函数</a:t>
            </a:r>
            <a:endParaRPr lang="en-US" altLang="zh-CN" dirty="0"/>
          </a:p>
          <a:p>
            <a:pPr lvl="1"/>
            <a:r>
              <a:rPr lang="zh-CN" altLang="en-US" dirty="0"/>
              <a:t>匿名函数： </a:t>
            </a:r>
            <a:r>
              <a:rPr lang="en-US" altLang="zh-CN" dirty="0">
                <a:solidFill>
                  <a:srgbClr val="0A10FE"/>
                </a:solidFill>
              </a:rPr>
              <a:t>@(parms) expression </a:t>
            </a:r>
            <a:r>
              <a:rPr lang="zh-CN" altLang="en-US" dirty="0">
                <a:solidFill>
                  <a:srgbClr val="0A10FE"/>
                </a:solidFill>
              </a:rPr>
              <a:t>或 </a:t>
            </a:r>
            <a:r>
              <a:rPr lang="en-US" altLang="zh-CN" dirty="0">
                <a:solidFill>
                  <a:srgbClr val="0A10FE"/>
                </a:solidFill>
              </a:rPr>
              <a:t>@(parms)otherFun(parms)</a:t>
            </a:r>
          </a:p>
          <a:p>
            <a:pPr lvl="1"/>
            <a:endParaRPr lang="en-US" altLang="zh-CN" dirty="0">
              <a:solidFill>
                <a:srgbClr val="0A10FE"/>
              </a:solidFill>
            </a:endParaRP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286910-6C05-3DED-BC03-5C8754603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3D2C06-DCBD-510A-A89E-33D537D09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1721A3-4C32-1EE6-204F-282F509F8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43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2C53DC2-1E84-C4C1-1D60-028FAAAEF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43" y="2658147"/>
            <a:ext cx="3266492" cy="98681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DF4CCE2-BFBA-6076-1A8D-D088AA9A6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05" y="3815314"/>
            <a:ext cx="3249309" cy="12253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303C0E3-903B-3668-11F9-2A2C806F6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7580" y="2658147"/>
            <a:ext cx="2733486" cy="98681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4287243-A86E-07B6-D2E9-DAFF3D184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7580" y="4612909"/>
            <a:ext cx="2733487" cy="98125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CEFA1DE-084B-D0DA-8433-394251FA42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7580" y="3797584"/>
            <a:ext cx="4114800" cy="66270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F0EA92C-1709-7B93-1500-A89C39CBA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8141" y="2723504"/>
            <a:ext cx="3380298" cy="116040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3CCA80A-232E-D7E8-96B2-5E111A3571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8141" y="4077873"/>
            <a:ext cx="3380298" cy="121947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731CB0D1-722A-E33C-D95E-22F5248A7E90}"/>
              </a:ext>
            </a:extLst>
          </p:cNvPr>
          <p:cNvSpPr/>
          <p:nvPr/>
        </p:nvSpPr>
        <p:spPr>
          <a:xfrm>
            <a:off x="254327" y="2614542"/>
            <a:ext cx="3380298" cy="30510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92E2C09-52E2-11F5-7186-AED7B9B366E9}"/>
              </a:ext>
            </a:extLst>
          </p:cNvPr>
          <p:cNvSpPr/>
          <p:nvPr/>
        </p:nvSpPr>
        <p:spPr>
          <a:xfrm>
            <a:off x="3808849" y="2614541"/>
            <a:ext cx="4289027" cy="3051064"/>
          </a:xfrm>
          <a:prstGeom prst="rect">
            <a:avLst/>
          </a:prstGeom>
          <a:noFill/>
          <a:ln w="28575">
            <a:solidFill>
              <a:srgbClr val="0A1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09D13C6-EDCF-A126-C3EB-E846B04AD7CF}"/>
              </a:ext>
            </a:extLst>
          </p:cNvPr>
          <p:cNvSpPr/>
          <p:nvPr/>
        </p:nvSpPr>
        <p:spPr>
          <a:xfrm>
            <a:off x="8239187" y="2603405"/>
            <a:ext cx="3560707" cy="305106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5377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3B265F-C07E-55B3-02D3-C4FB7DCEB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程序流程控制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DB379A-2480-0867-6840-81BC95F8F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程序调试与优化</a:t>
            </a:r>
            <a:endParaRPr lang="en-US" altLang="zh-CN" dirty="0"/>
          </a:p>
          <a:p>
            <a:pPr lvl="1"/>
            <a:r>
              <a:rPr lang="zh-CN" altLang="en-US" dirty="0"/>
              <a:t>程序调试方法</a:t>
            </a:r>
            <a:endParaRPr lang="en-US" altLang="zh-CN" dirty="0"/>
          </a:p>
          <a:p>
            <a:pPr lvl="1" indent="720000">
              <a:lnSpc>
                <a:spcPts val="4400"/>
              </a:lnSpc>
              <a:buNone/>
            </a:pPr>
            <a:r>
              <a:rPr lang="zh-CN" altLang="en-US" dirty="0"/>
              <a:t>一般来说，应用程序的错误有两类，</a:t>
            </a:r>
            <a:r>
              <a:rPr lang="zh-CN" altLang="en-US" dirty="0">
                <a:solidFill>
                  <a:srgbClr val="0A10FE"/>
                </a:solidFill>
              </a:rPr>
              <a:t>一类是语法错误，另一类是运行时的错误。</a:t>
            </a:r>
            <a:r>
              <a:rPr lang="zh-CN" altLang="en-US" dirty="0"/>
              <a:t>语法错误包括词法或文法的错误，例如函数名的拼写错、表达式书写错等。</a:t>
            </a:r>
            <a:endParaRPr lang="en-US" altLang="zh-CN" dirty="0"/>
          </a:p>
          <a:p>
            <a:pPr lvl="1" indent="720000">
              <a:lnSpc>
                <a:spcPts val="4400"/>
              </a:lnSpc>
              <a:buNone/>
            </a:pPr>
            <a:r>
              <a:rPr lang="zh-CN" altLang="en-US" dirty="0"/>
              <a:t>程序运行时的错误是指程序的运行结果有错误，这类错误也称为程序逻辑错误。</a:t>
            </a:r>
            <a:r>
              <a:rPr lang="zh-CN" altLang="en-US" dirty="0">
                <a:solidFill>
                  <a:srgbClr val="0A10FE"/>
                </a:solidFill>
              </a:rPr>
              <a:t>（该类错误较难发现）</a:t>
            </a:r>
          </a:p>
          <a:p>
            <a:pPr lvl="1" indent="720000">
              <a:buNone/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9B0FEE-59D1-5F46-867B-84D98AA5C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D22729-09D1-3BB2-5043-35DFC7525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767299-3EFD-0D01-4206-1AAE49B4F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44</a:t>
            </a:fld>
            <a:r>
              <a:rPr lang="zh-CN" altLang="en-US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8828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3B265F-C07E-55B3-02D3-C4FB7DCEB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程序流程控制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DB379A-2480-0867-6840-81BC95F8F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09" y="1330430"/>
            <a:ext cx="10897194" cy="4892690"/>
          </a:xfrm>
        </p:spPr>
        <p:txBody>
          <a:bodyPr/>
          <a:lstStyle/>
          <a:p>
            <a:r>
              <a:rPr lang="zh-CN" altLang="en-US" dirty="0"/>
              <a:t>程序调试与优化</a:t>
            </a:r>
            <a:endParaRPr lang="en-US" altLang="zh-CN" dirty="0"/>
          </a:p>
          <a:p>
            <a:pPr lvl="1"/>
            <a:r>
              <a:rPr lang="zh-CN" altLang="en-US" dirty="0"/>
              <a:t>程序调试方法</a:t>
            </a:r>
            <a:endParaRPr lang="en-US" altLang="zh-CN" dirty="0"/>
          </a:p>
          <a:p>
            <a:pPr lvl="2">
              <a:buNone/>
            </a:pPr>
            <a:r>
              <a:rPr lang="en-US" altLang="zh-CN" dirty="0"/>
              <a:t>1. </a:t>
            </a:r>
            <a:r>
              <a:rPr lang="zh-CN" altLang="en-US" dirty="0"/>
              <a:t>利用调试函数进行调试</a:t>
            </a:r>
            <a:endParaRPr lang="en-US" altLang="zh-CN" dirty="0"/>
          </a:p>
          <a:p>
            <a:pPr lvl="2">
              <a:buNone/>
            </a:pPr>
            <a:r>
              <a:rPr lang="zh-CN" altLang="en-US" dirty="0"/>
              <a:t>常见的调试函数：</a:t>
            </a:r>
          </a:p>
          <a:p>
            <a:pPr lvl="2">
              <a:buNone/>
            </a:pPr>
            <a:r>
              <a:rPr lang="en-US" altLang="zh-CN" dirty="0" err="1">
                <a:solidFill>
                  <a:srgbClr val="0A10FE"/>
                </a:solidFill>
              </a:rPr>
              <a:t>dbstop</a:t>
            </a:r>
            <a:r>
              <a:rPr lang="zh-CN" altLang="en-US" dirty="0">
                <a:solidFill>
                  <a:srgbClr val="0A10FE"/>
                </a:solidFill>
              </a:rPr>
              <a:t>：</a:t>
            </a:r>
            <a:r>
              <a:rPr lang="zh-CN" altLang="en-US" dirty="0"/>
              <a:t>在程序适当位置设置断点，使得程序在断点前停止，  </a:t>
            </a:r>
            <a:r>
              <a:rPr lang="en-US" altLang="zh-CN" dirty="0"/>
              <a:t>	       </a:t>
            </a:r>
            <a:r>
              <a:rPr lang="zh-CN" altLang="en-US" dirty="0"/>
              <a:t>检查变量，发现错误；</a:t>
            </a:r>
          </a:p>
          <a:p>
            <a:pPr lvl="2">
              <a:buNone/>
            </a:pPr>
            <a:r>
              <a:rPr lang="en-US" altLang="zh-CN" dirty="0" err="1">
                <a:solidFill>
                  <a:srgbClr val="0A10FE"/>
                </a:solidFill>
              </a:rPr>
              <a:t>dbclear</a:t>
            </a:r>
            <a:r>
              <a:rPr lang="en-US" altLang="zh-CN" dirty="0">
                <a:solidFill>
                  <a:srgbClr val="0A10FE"/>
                </a:solidFill>
              </a:rPr>
              <a:t>:  </a:t>
            </a:r>
            <a:r>
              <a:rPr lang="zh-CN" altLang="en-US" dirty="0"/>
              <a:t>清楚</a:t>
            </a:r>
            <a:r>
              <a:rPr lang="en-US" altLang="zh-CN" dirty="0" err="1"/>
              <a:t>dbstop</a:t>
            </a:r>
            <a:r>
              <a:rPr lang="zh-CN" altLang="en-US" dirty="0"/>
              <a:t>设置的断点</a:t>
            </a:r>
            <a:r>
              <a:rPr lang="en-US" altLang="zh-CN" dirty="0"/>
              <a:t>;</a:t>
            </a:r>
          </a:p>
          <a:p>
            <a:pPr lvl="2">
              <a:buNone/>
            </a:pPr>
            <a:r>
              <a:rPr lang="en-US" altLang="zh-CN" dirty="0" err="1">
                <a:solidFill>
                  <a:srgbClr val="0A10FE"/>
                </a:solidFill>
              </a:rPr>
              <a:t>dbcont</a:t>
            </a:r>
            <a:r>
              <a:rPr lang="en-US" altLang="zh-CN" dirty="0">
                <a:solidFill>
                  <a:srgbClr val="0A10FE"/>
                </a:solidFill>
              </a:rPr>
              <a:t>: </a:t>
            </a:r>
            <a:r>
              <a:rPr lang="zh-CN" altLang="en-US" dirty="0"/>
              <a:t>从断点处恢复程序的执行；</a:t>
            </a:r>
          </a:p>
          <a:p>
            <a:pPr lvl="2">
              <a:buNone/>
            </a:pPr>
            <a:r>
              <a:rPr lang="en-US" altLang="zh-CN" dirty="0" err="1">
                <a:solidFill>
                  <a:srgbClr val="0A10FE"/>
                </a:solidFill>
              </a:rPr>
              <a:t>dbstep</a:t>
            </a:r>
            <a:r>
              <a:rPr lang="en-US" altLang="zh-CN" dirty="0">
                <a:solidFill>
                  <a:srgbClr val="0A10FE"/>
                </a:solidFill>
              </a:rPr>
              <a:t>:  </a:t>
            </a:r>
            <a:r>
              <a:rPr lang="zh-CN" altLang="en-US" dirty="0"/>
              <a:t>执行一行或多行，返回调试模式；</a:t>
            </a:r>
          </a:p>
          <a:p>
            <a:pPr lvl="2">
              <a:buNone/>
            </a:pPr>
            <a:r>
              <a:rPr lang="en-US" altLang="zh-CN" dirty="0" err="1">
                <a:solidFill>
                  <a:srgbClr val="0A10FE"/>
                </a:solidFill>
              </a:rPr>
              <a:t>dbquit</a:t>
            </a:r>
            <a:r>
              <a:rPr lang="en-US" altLang="zh-CN" dirty="0">
                <a:solidFill>
                  <a:srgbClr val="0A10FE"/>
                </a:solidFill>
              </a:rPr>
              <a:t>:  </a:t>
            </a:r>
            <a:r>
              <a:rPr lang="zh-CN" altLang="en-US" dirty="0"/>
              <a:t>退出调试模式。断点仍有效。</a:t>
            </a:r>
          </a:p>
          <a:p>
            <a:pPr lvl="2">
              <a:buNone/>
            </a:pPr>
            <a:endParaRPr lang="en-US" altLang="zh-CN" dirty="0"/>
          </a:p>
          <a:p>
            <a:pPr lvl="1" indent="720000">
              <a:buNone/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9B0FEE-59D1-5F46-867B-84D98AA5C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D22729-09D1-3BB2-5043-35DFC7525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767299-3EFD-0D01-4206-1AAE49B4F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45</a:t>
            </a:fld>
            <a:r>
              <a:rPr lang="zh-CN" altLang="en-US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98045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3B265F-C07E-55B3-02D3-C4FB7DCEB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程序流程控制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DB379A-2480-0867-6840-81BC95F8F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09" y="1330430"/>
            <a:ext cx="10566355" cy="4892690"/>
          </a:xfrm>
        </p:spPr>
        <p:txBody>
          <a:bodyPr/>
          <a:lstStyle/>
          <a:p>
            <a:r>
              <a:rPr lang="zh-CN" altLang="en-US" dirty="0"/>
              <a:t>程序调试与优化</a:t>
            </a:r>
            <a:endParaRPr lang="en-US" altLang="zh-CN" dirty="0"/>
          </a:p>
          <a:p>
            <a:pPr lvl="1"/>
            <a:r>
              <a:rPr lang="zh-CN" altLang="en-US" dirty="0"/>
              <a:t>程序调试方法：</a:t>
            </a:r>
            <a:r>
              <a:rPr lang="en-US" altLang="zh-CN" dirty="0"/>
              <a:t>2. </a:t>
            </a:r>
            <a:r>
              <a:rPr lang="zh-CN" altLang="en-US" dirty="0"/>
              <a:t>利用调试工具进行调试</a:t>
            </a:r>
            <a:endParaRPr lang="en-US" altLang="zh-CN" dirty="0"/>
          </a:p>
          <a:p>
            <a:pPr lvl="2">
              <a:buNone/>
            </a:pPr>
            <a:endParaRPr lang="en-US" altLang="zh-CN" dirty="0"/>
          </a:p>
          <a:p>
            <a:pPr lvl="2">
              <a:buNone/>
            </a:pPr>
            <a:r>
              <a:rPr lang="en-US" altLang="zh-CN" dirty="0"/>
              <a:t> </a:t>
            </a:r>
            <a:endParaRPr lang="zh-CN" altLang="en-US" dirty="0"/>
          </a:p>
          <a:p>
            <a:pPr lvl="2">
              <a:buNone/>
            </a:pPr>
            <a:endParaRPr lang="en-US" altLang="zh-CN" dirty="0"/>
          </a:p>
          <a:p>
            <a:pPr lvl="1" indent="720000">
              <a:buNone/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9B0FEE-59D1-5F46-867B-84D98AA5C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D22729-09D1-3BB2-5043-35DFC7525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767299-3EFD-0D01-4206-1AAE49B4F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46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8E259FD-78D0-DF0C-9B41-C20243164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828" y="2281119"/>
            <a:ext cx="7733341" cy="414875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7CCEDC1-9E3B-F664-5CE8-9BD3F0683B69}"/>
              </a:ext>
            </a:extLst>
          </p:cNvPr>
          <p:cNvSpPr/>
          <p:nvPr/>
        </p:nvSpPr>
        <p:spPr>
          <a:xfrm>
            <a:off x="7627658" y="2485883"/>
            <a:ext cx="1883940" cy="10166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CA5C8D0-4C6A-451D-46A5-49C2855D9ADE}"/>
              </a:ext>
            </a:extLst>
          </p:cNvPr>
          <p:cNvSpPr/>
          <p:nvPr/>
        </p:nvSpPr>
        <p:spPr>
          <a:xfrm>
            <a:off x="3639986" y="5413232"/>
            <a:ext cx="1883940" cy="10166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791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424506-AD2F-C7F4-B357-E122553F3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程序流程控制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BAA296-E0A7-C1E8-FED2-BDC4481BB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180" y="1330429"/>
            <a:ext cx="4965081" cy="4892690"/>
          </a:xfrm>
        </p:spPr>
        <p:txBody>
          <a:bodyPr/>
          <a:lstStyle/>
          <a:p>
            <a:r>
              <a:rPr lang="zh-CN" altLang="en-US" dirty="0"/>
              <a:t>程序性能分析与优化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0A10FE"/>
                </a:solidFill>
              </a:rPr>
              <a:t>程序性能分析：</a:t>
            </a:r>
            <a:r>
              <a:rPr lang="zh-CN" altLang="en-US" dirty="0"/>
              <a:t>利用探查器（</a:t>
            </a:r>
            <a:r>
              <a:rPr lang="en-US" altLang="zh-CN" dirty="0"/>
              <a:t>profiler</a:t>
            </a:r>
            <a:r>
              <a:rPr lang="zh-CN" altLang="en-US" dirty="0"/>
              <a:t>）、</a:t>
            </a:r>
            <a:r>
              <a:rPr lang="en-US" altLang="zh-CN" dirty="0"/>
              <a:t>tic</a:t>
            </a:r>
            <a:r>
              <a:rPr lang="zh-CN" altLang="en-US" dirty="0"/>
              <a:t>函数和</a:t>
            </a:r>
            <a:r>
              <a:rPr lang="en-US" altLang="zh-CN" dirty="0"/>
              <a:t>toc</a:t>
            </a:r>
            <a:r>
              <a:rPr lang="zh-CN" altLang="en-US" dirty="0"/>
              <a:t>函数能分析程序个环节的耗时情况，以便进行代码优化。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5A7D15-62F0-9C84-56F8-80963A9FE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22F0A3-5562-3E1E-AFB1-B93681676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7BB5AD-260D-F47B-B614-722EC952A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47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3337415-2068-4249-2D3C-322BBB89A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535" y="4141029"/>
            <a:ext cx="2983121" cy="15978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89F5600-3BA2-E98F-0EAF-E43D23A85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114" y="1672736"/>
            <a:ext cx="6156972" cy="4296989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7A18756A-309B-A57F-1366-0BAD069C1E27}"/>
              </a:ext>
            </a:extLst>
          </p:cNvPr>
          <p:cNvCxnSpPr/>
          <p:nvPr/>
        </p:nvCxnSpPr>
        <p:spPr>
          <a:xfrm>
            <a:off x="1387682" y="4383606"/>
            <a:ext cx="147958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C36B426-126B-865B-2623-D7CCE92C57B5}"/>
              </a:ext>
            </a:extLst>
          </p:cNvPr>
          <p:cNvCxnSpPr>
            <a:cxnSpLocks/>
          </p:cNvCxnSpPr>
          <p:nvPr/>
        </p:nvCxnSpPr>
        <p:spPr>
          <a:xfrm>
            <a:off x="1387682" y="5738899"/>
            <a:ext cx="203557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7909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424506-AD2F-C7F4-B357-E122553F3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程序流程控制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BAA296-E0A7-C1E8-FED2-BDC4481BB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10" y="1330430"/>
            <a:ext cx="6536562" cy="4892690"/>
          </a:xfrm>
        </p:spPr>
        <p:txBody>
          <a:bodyPr>
            <a:normAutofit/>
          </a:bodyPr>
          <a:lstStyle/>
          <a:p>
            <a:r>
              <a:rPr lang="zh-CN" altLang="en-US" dirty="0"/>
              <a:t>程序性能分析与优化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0A10FE"/>
                </a:solidFill>
              </a:rPr>
              <a:t>程序优化</a:t>
            </a:r>
            <a:endParaRPr lang="en-US" altLang="zh-CN" dirty="0">
              <a:solidFill>
                <a:srgbClr val="0A10FE"/>
              </a:solidFill>
            </a:endParaRPr>
          </a:p>
          <a:p>
            <a:pPr lvl="1" indent="720000">
              <a:buNone/>
            </a:pPr>
            <a:r>
              <a:rPr lang="en-US" altLang="zh-CN" dirty="0"/>
              <a:t>MATLAB</a:t>
            </a:r>
            <a:r>
              <a:rPr lang="zh-CN" altLang="en-US" dirty="0"/>
              <a:t>解释型语言，计算速度慢，因此要考虑到如何提高程序的运行速度。优化程序可以采用以下方法：</a:t>
            </a:r>
          </a:p>
          <a:p>
            <a:pPr lvl="1">
              <a:buNone/>
            </a:pPr>
            <a:r>
              <a:rPr lang="en-US" altLang="zh-CN" dirty="0"/>
              <a:t>1</a:t>
            </a:r>
            <a:r>
              <a:rPr lang="zh-CN" altLang="en-US" dirty="0"/>
              <a:t>）采用</a:t>
            </a:r>
            <a:r>
              <a:rPr lang="zh-CN" altLang="en-US" dirty="0">
                <a:solidFill>
                  <a:srgbClr val="FF0000"/>
                </a:solidFill>
              </a:rPr>
              <a:t>向量化</a:t>
            </a:r>
            <a:r>
              <a:rPr lang="zh-CN" altLang="en-US" dirty="0"/>
              <a:t>运算：如用</a:t>
            </a:r>
            <a:r>
              <a:rPr lang="zh-CN" altLang="en-US" dirty="0">
                <a:solidFill>
                  <a:srgbClr val="0A10FE"/>
                </a:solidFill>
              </a:rPr>
              <a:t>向量乘</a:t>
            </a:r>
            <a:r>
              <a:rPr lang="zh-CN" altLang="en-US" dirty="0"/>
              <a:t>代替</a:t>
            </a:r>
            <a:r>
              <a:rPr lang="zh-CN" altLang="en-US" dirty="0">
                <a:solidFill>
                  <a:srgbClr val="0A10FE"/>
                </a:solidFill>
              </a:rPr>
              <a:t>累计求和</a:t>
            </a:r>
            <a:r>
              <a:rPr lang="zh-CN" altLang="en-US" dirty="0"/>
              <a:t>。</a:t>
            </a:r>
          </a:p>
          <a:p>
            <a:pPr lvl="1">
              <a:buNone/>
            </a:pP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rgbClr val="FF0000"/>
                </a:solidFill>
              </a:rPr>
              <a:t>预分配</a:t>
            </a:r>
            <a:r>
              <a:rPr lang="zh-CN" altLang="en-US" dirty="0"/>
              <a:t>内存空间：减少内存占用。</a:t>
            </a:r>
          </a:p>
          <a:p>
            <a:pPr lvl="1">
              <a:buNone/>
            </a:pPr>
            <a:r>
              <a:rPr lang="en-US" altLang="zh-CN" dirty="0"/>
              <a:t>3.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rgbClr val="FF0000"/>
                </a:solidFill>
              </a:rPr>
              <a:t>减少运算强度</a:t>
            </a:r>
            <a:r>
              <a:rPr lang="zh-CN" altLang="en-US" dirty="0"/>
              <a:t>：如</a:t>
            </a:r>
            <a:r>
              <a:rPr lang="zh-CN" altLang="en-US" dirty="0">
                <a:solidFill>
                  <a:srgbClr val="0A10FE"/>
                </a:solidFill>
              </a:rPr>
              <a:t>乘法代替乘方</a:t>
            </a:r>
            <a:r>
              <a:rPr lang="zh-CN" altLang="en-US" dirty="0"/>
              <a:t>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5A7D15-62F0-9C84-56F8-80963A9FE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22F0A3-5562-3E1E-AFB1-B93681676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7BB5AD-260D-F47B-B614-722EC952A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48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9C04E7A-C4E7-A260-443E-8D1BDE7BE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967" y="1369674"/>
            <a:ext cx="1960478" cy="160451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36713EC-DD5A-AB42-8E7E-19F195366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157" y="1567690"/>
            <a:ext cx="2428875" cy="12858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FFBC1A3-E2F2-0AE7-BEC3-050A16912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968" y="3239290"/>
            <a:ext cx="1979992" cy="265146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0403AC6-D508-B773-A03A-42F47805F0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6772" y="4024599"/>
            <a:ext cx="2430260" cy="124583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046C92C9-4230-1969-DEDA-5285E03009AA}"/>
              </a:ext>
            </a:extLst>
          </p:cNvPr>
          <p:cNvSpPr/>
          <p:nvPr/>
        </p:nvSpPr>
        <p:spPr>
          <a:xfrm>
            <a:off x="7260060" y="1295783"/>
            <a:ext cx="4719039" cy="46501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087276EC-3544-9BA0-9BA2-B23EA4719DA5}"/>
              </a:ext>
            </a:extLst>
          </p:cNvPr>
          <p:cNvSpPr/>
          <p:nvPr/>
        </p:nvSpPr>
        <p:spPr>
          <a:xfrm>
            <a:off x="9286445" y="2132068"/>
            <a:ext cx="170327" cy="1975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9626B953-DF6E-83F0-EE05-D92896AAAB76}"/>
              </a:ext>
            </a:extLst>
          </p:cNvPr>
          <p:cNvSpPr/>
          <p:nvPr/>
        </p:nvSpPr>
        <p:spPr>
          <a:xfrm>
            <a:off x="9328482" y="4464103"/>
            <a:ext cx="170327" cy="1975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5724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41F28-68AC-E215-FF99-41F8E9B15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程序流程控制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ABF75F-A318-1E2F-8A7B-4EB66093F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例</a:t>
            </a:r>
            <a:r>
              <a:rPr lang="en-US" altLang="zh-CN" dirty="0">
                <a:solidFill>
                  <a:srgbClr val="FF0000"/>
                </a:solidFill>
              </a:rPr>
              <a:t>3-19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zh-CN" altLang="en-US" dirty="0"/>
              <a:t>猜数游戏。首先由计算机产生</a:t>
            </a:r>
            <a:r>
              <a:rPr lang="en-US" altLang="zh-CN" dirty="0"/>
              <a:t>[1,100]</a:t>
            </a:r>
            <a:r>
              <a:rPr lang="zh-CN" altLang="en-US" dirty="0"/>
              <a:t>之间的</a:t>
            </a:r>
            <a:r>
              <a:rPr lang="zh-CN" altLang="en-US" dirty="0">
                <a:solidFill>
                  <a:srgbClr val="FF0000"/>
                </a:solidFill>
              </a:rPr>
              <a:t>随机整数</a:t>
            </a:r>
            <a:r>
              <a:rPr lang="zh-CN" altLang="en-US" dirty="0"/>
              <a:t>，然后由用户猜测所产生的随机数。根据用户猜测的情况给出不同提示，如猜测的数大于产生的数，则显示“</a:t>
            </a:r>
            <a:r>
              <a:rPr lang="en-US" altLang="zh-CN" dirty="0"/>
              <a:t>High”</a:t>
            </a:r>
            <a:r>
              <a:rPr lang="zh-CN" altLang="en-US" dirty="0"/>
              <a:t>，小于则显示“</a:t>
            </a:r>
            <a:r>
              <a:rPr lang="en-US" altLang="zh-CN" dirty="0"/>
              <a:t>Low”</a:t>
            </a:r>
            <a:r>
              <a:rPr lang="zh-CN" altLang="en-US" dirty="0"/>
              <a:t>，等于则显示“</a:t>
            </a:r>
            <a:r>
              <a:rPr lang="en-US" altLang="zh-CN" dirty="0"/>
              <a:t>You won”</a:t>
            </a:r>
            <a:r>
              <a:rPr lang="zh-CN" altLang="en-US" dirty="0"/>
              <a:t>，同时退出游戏。用户</a:t>
            </a:r>
            <a:r>
              <a:rPr lang="zh-CN" altLang="en-US" dirty="0">
                <a:solidFill>
                  <a:srgbClr val="FF0000"/>
                </a:solidFill>
              </a:rPr>
              <a:t>最多可以猜</a:t>
            </a:r>
            <a:r>
              <a:rPr lang="en-US" altLang="zh-CN" dirty="0">
                <a:solidFill>
                  <a:srgbClr val="FF0000"/>
                </a:solidFill>
              </a:rPr>
              <a:t>7</a:t>
            </a:r>
            <a:r>
              <a:rPr lang="zh-CN" altLang="en-US" dirty="0">
                <a:solidFill>
                  <a:srgbClr val="FF0000"/>
                </a:solidFill>
              </a:rPr>
              <a:t>次</a:t>
            </a:r>
            <a:r>
              <a:rPr lang="zh-CN" altLang="en-US" dirty="0"/>
              <a:t>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D987A8-0398-9156-EAF0-A37761369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1F95E6-DD25-DF90-B1F5-331F36445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F2F31-324B-18ED-0493-A7A49B2F7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49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7012747-CC4B-E05D-E9F7-0D57D2F36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965" y="3245594"/>
            <a:ext cx="5274074" cy="31232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57F7E86-54C9-90B9-A00D-93BE099EF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356" y="3245595"/>
            <a:ext cx="3090503" cy="239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3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B2B6AA-D5A4-F4A3-FBE1-5DFF337B2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程序流程控制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2E8483-9D38-3518-E061-A444A6CFE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zh-CN" altLang="en-US" dirty="0"/>
              <a:t>程序 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2857D4-2985-E1C0-8FAC-FDA01BFB1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F30EAA-16B3-B754-F6E3-989A4F159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A0F605-E98F-3204-2FD3-5E9B45D6C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5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343DE8D-0BB8-2ADE-7BC0-0054CF996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1637"/>
            <a:ext cx="4147008" cy="14642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8089E70-1C71-DB6B-4D4A-1AF877349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32511"/>
            <a:ext cx="6043047" cy="125790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153DD80-1EC0-8A2C-26A7-D877EBA9F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647074"/>
            <a:ext cx="4419519" cy="151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8555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9BFD69-EF8B-C2BA-DA3A-A52CDDBF8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103" y="521272"/>
            <a:ext cx="7811011" cy="537180"/>
          </a:xfrm>
        </p:spPr>
        <p:txBody>
          <a:bodyPr/>
          <a:lstStyle/>
          <a:p>
            <a:r>
              <a:rPr lang="zh-CN" altLang="en-US" dirty="0"/>
              <a:t>第三章：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程序流程控制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AB851B-55B8-5F0E-552A-F44B3AB8B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09" y="1330430"/>
            <a:ext cx="5217805" cy="4892690"/>
          </a:xfrm>
        </p:spPr>
        <p:txBody>
          <a:bodyPr>
            <a:normAutofit lnSpcReduction="10000"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例</a:t>
            </a:r>
            <a:r>
              <a:rPr lang="en-US" altLang="zh-CN" dirty="0">
                <a:solidFill>
                  <a:srgbClr val="FF0000"/>
                </a:solidFill>
              </a:rPr>
              <a:t>3-20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zh-CN" altLang="en-US" dirty="0"/>
              <a:t>用筛选法求某自然数范围内的全部素数。素数是大于</a:t>
            </a:r>
            <a:r>
              <a:rPr lang="en-US" altLang="zh-CN" dirty="0"/>
              <a:t>1</a:t>
            </a:r>
            <a:r>
              <a:rPr lang="zh-CN" altLang="en-US" dirty="0"/>
              <a:t>，且除了</a:t>
            </a:r>
            <a:r>
              <a:rPr lang="en-US" altLang="zh-CN" dirty="0"/>
              <a:t>1</a:t>
            </a:r>
            <a:r>
              <a:rPr lang="zh-CN" altLang="en-US" dirty="0"/>
              <a:t>和它本身以外，不能被其他任何整数所整除的整数。用筛选法求素数的基本思想是：要找出</a:t>
            </a:r>
            <a:r>
              <a:rPr lang="en-US" altLang="zh-CN" dirty="0"/>
              <a:t>2~m</a:t>
            </a:r>
            <a:r>
              <a:rPr lang="zh-CN" altLang="en-US" dirty="0"/>
              <a:t>之间的全部素数，首先在</a:t>
            </a:r>
            <a:r>
              <a:rPr lang="en-US" altLang="zh-CN" dirty="0"/>
              <a:t>2~m</a:t>
            </a:r>
            <a:r>
              <a:rPr lang="zh-CN" altLang="en-US" dirty="0"/>
              <a:t>中划去</a:t>
            </a:r>
            <a:r>
              <a:rPr lang="en-US" altLang="zh-CN" dirty="0"/>
              <a:t>2</a:t>
            </a:r>
            <a:r>
              <a:rPr lang="zh-CN" altLang="en-US" dirty="0"/>
              <a:t>的倍数</a:t>
            </a:r>
            <a:r>
              <a:rPr lang="en-US" altLang="zh-CN" dirty="0"/>
              <a:t>(</a:t>
            </a:r>
            <a:r>
              <a:rPr lang="zh-CN" altLang="en-US" dirty="0"/>
              <a:t>不包括</a:t>
            </a:r>
            <a:r>
              <a:rPr lang="en-US" altLang="zh-CN" dirty="0"/>
              <a:t>2)</a:t>
            </a:r>
            <a:r>
              <a:rPr lang="zh-CN" altLang="en-US" dirty="0"/>
              <a:t>，然后划去</a:t>
            </a:r>
            <a:r>
              <a:rPr lang="en-US" altLang="zh-CN" dirty="0"/>
              <a:t>3</a:t>
            </a:r>
            <a:r>
              <a:rPr lang="zh-CN" altLang="en-US" dirty="0"/>
              <a:t>的倍数</a:t>
            </a:r>
            <a:r>
              <a:rPr lang="en-US" altLang="zh-CN" dirty="0"/>
              <a:t>(</a:t>
            </a:r>
            <a:r>
              <a:rPr lang="zh-CN" altLang="en-US" dirty="0"/>
              <a:t>不包括</a:t>
            </a:r>
            <a:r>
              <a:rPr lang="en-US" altLang="zh-CN" dirty="0"/>
              <a:t>3)</a:t>
            </a:r>
            <a:r>
              <a:rPr lang="zh-CN" altLang="en-US" dirty="0"/>
              <a:t>，由于</a:t>
            </a:r>
            <a:r>
              <a:rPr lang="en-US" altLang="zh-CN" dirty="0"/>
              <a:t>4</a:t>
            </a:r>
            <a:r>
              <a:rPr lang="zh-CN" altLang="en-US" dirty="0"/>
              <a:t>已被划去，再找</a:t>
            </a:r>
            <a:r>
              <a:rPr lang="en-US" altLang="zh-CN" dirty="0"/>
              <a:t>5</a:t>
            </a:r>
            <a:r>
              <a:rPr lang="zh-CN" altLang="en-US" dirty="0"/>
              <a:t>的倍数 </a:t>
            </a:r>
            <a:r>
              <a:rPr lang="en-US" altLang="zh-CN" dirty="0"/>
              <a:t>(</a:t>
            </a:r>
            <a:r>
              <a:rPr lang="zh-CN" altLang="en-US" dirty="0"/>
              <a:t>不包括</a:t>
            </a:r>
            <a:r>
              <a:rPr lang="en-US" altLang="zh-CN" dirty="0"/>
              <a:t>5)</a:t>
            </a:r>
            <a:r>
              <a:rPr lang="zh-CN" altLang="en-US" dirty="0"/>
              <a:t>，</a:t>
            </a:r>
            <a:r>
              <a:rPr lang="en-US" altLang="zh-CN" dirty="0"/>
              <a:t>…</a:t>
            </a:r>
            <a:r>
              <a:rPr lang="zh-CN" altLang="en-US" dirty="0"/>
              <a:t>，直到再划去不超过的数的倍数，剩下的数都是素数。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9E5F65-A1E5-BBF8-EF0C-7001CB14D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8F735A-2213-B0D6-6A3D-31A7936A2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F6D7B6-02CA-DD8A-286C-66B186F5D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50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4B2244E-9F6D-C76D-5FCA-E55FD7B51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905" y="1330430"/>
            <a:ext cx="4114799" cy="39444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391A464-71EB-7F3B-4EBC-FED4C86DB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992" y="2497553"/>
            <a:ext cx="4974725" cy="399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64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A614AA-9682-E6DB-334C-EAFEAC5CE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程序流程控制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4DBA0F-895F-CD0B-8C55-DDEA9C479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例</a:t>
            </a:r>
            <a:r>
              <a:rPr lang="en-US" altLang="zh-CN" dirty="0">
                <a:solidFill>
                  <a:srgbClr val="FF0000"/>
                </a:solidFill>
              </a:rPr>
              <a:t>3-21</a:t>
            </a:r>
            <a:r>
              <a:rPr lang="zh-CN" altLang="en-US" dirty="0"/>
              <a:t>：求函数</a:t>
            </a:r>
            <a:r>
              <a:rPr lang="en-US" altLang="zh-CN" dirty="0"/>
              <a:t>f(x)</a:t>
            </a:r>
            <a:r>
              <a:rPr lang="zh-CN" altLang="en-US" dirty="0"/>
              <a:t>在</a:t>
            </a:r>
            <a:r>
              <a:rPr lang="en-US" altLang="zh-CN" dirty="0"/>
              <a:t>[</a:t>
            </a:r>
            <a:r>
              <a:rPr lang="en-US" altLang="zh-CN" dirty="0" err="1"/>
              <a:t>a,b</a:t>
            </a:r>
            <a:r>
              <a:rPr lang="en-US" altLang="zh-CN" dirty="0"/>
              <a:t>]</a:t>
            </a:r>
            <a:r>
              <a:rPr lang="zh-CN" altLang="en-US" dirty="0"/>
              <a:t>上的定积分，其几何意义就是求曲线</a:t>
            </a:r>
            <a:r>
              <a:rPr lang="en-US" altLang="zh-CN" dirty="0"/>
              <a:t>y=f(x)</a:t>
            </a:r>
            <a:r>
              <a:rPr lang="zh-CN" altLang="en-US" dirty="0"/>
              <a:t>与直线</a:t>
            </a:r>
            <a:r>
              <a:rPr lang="en-US" altLang="zh-CN" dirty="0"/>
              <a:t>x=a</a:t>
            </a:r>
            <a:r>
              <a:rPr lang="zh-CN" altLang="en-US" dirty="0"/>
              <a:t>，</a:t>
            </a:r>
            <a:r>
              <a:rPr lang="en-US" altLang="zh-CN" dirty="0"/>
              <a:t>x=b</a:t>
            </a:r>
            <a:r>
              <a:rPr lang="zh-CN" altLang="en-US" dirty="0"/>
              <a:t>，</a:t>
            </a:r>
            <a:r>
              <a:rPr lang="en-US" altLang="zh-CN" dirty="0"/>
              <a:t>y=0</a:t>
            </a:r>
            <a:r>
              <a:rPr lang="zh-CN" altLang="en-US" dirty="0"/>
              <a:t>所围成的曲边梯形的面积。为了求得曲边梯形面积，先将积分区间</a:t>
            </a:r>
            <a:r>
              <a:rPr lang="en-US" altLang="zh-CN" dirty="0"/>
              <a:t>[</a:t>
            </a:r>
            <a:r>
              <a:rPr lang="en-US" altLang="zh-CN" dirty="0" err="1"/>
              <a:t>a,b</a:t>
            </a:r>
            <a:r>
              <a:rPr lang="en-US" altLang="zh-CN" dirty="0"/>
              <a:t>]</a:t>
            </a:r>
            <a:r>
              <a:rPr lang="zh-CN" altLang="en-US" dirty="0"/>
              <a:t>分成</a:t>
            </a:r>
            <a:r>
              <a:rPr lang="en-US" altLang="zh-CN" dirty="0"/>
              <a:t>n</a:t>
            </a:r>
            <a:r>
              <a:rPr lang="zh-CN" altLang="en-US" dirty="0"/>
              <a:t>等分，每个区间的宽度为</a:t>
            </a:r>
            <a:r>
              <a:rPr lang="en-US" altLang="zh-CN" dirty="0"/>
              <a:t>h=(b-a)/n</a:t>
            </a:r>
            <a:r>
              <a:rPr lang="zh-CN" altLang="en-US" dirty="0"/>
              <a:t>，对应地将曲边梯形分成</a:t>
            </a:r>
            <a:r>
              <a:rPr lang="en-US" altLang="zh-CN" dirty="0"/>
              <a:t>n</a:t>
            </a:r>
            <a:r>
              <a:rPr lang="zh-CN" altLang="en-US" dirty="0"/>
              <a:t>等分，每个小部分即是一个小曲边梯形。近似求出每个小曲边梯形面积，然后将</a:t>
            </a:r>
            <a:r>
              <a:rPr lang="en-US" altLang="zh-CN" dirty="0"/>
              <a:t>n</a:t>
            </a:r>
            <a:r>
              <a:rPr lang="zh-CN" altLang="en-US" dirty="0"/>
              <a:t>个小曲边梯形的面积加起来，就得到总面积，即定积分的近似值。近似地求每个小曲边梯形的面积，常用的方法有：矩形法、梯形法以及辛普生法等。例：设</a:t>
            </a:r>
            <a:r>
              <a:rPr lang="en-US" altLang="zh-CN" dirty="0"/>
              <a:t>f(x) = exp(-0.5*x)*sin(</a:t>
            </a:r>
            <a:r>
              <a:rPr lang="en-US" altLang="zh-CN" dirty="0" err="1"/>
              <a:t>x+pi</a:t>
            </a:r>
            <a:r>
              <a:rPr lang="en-US" altLang="zh-CN" dirty="0"/>
              <a:t>/6),</a:t>
            </a:r>
            <a:r>
              <a:rPr lang="zh-CN" altLang="en-US" dirty="0"/>
              <a:t>求定积分 </a:t>
            </a:r>
            <a:r>
              <a:rPr lang="en-US" altLang="zh-CN" dirty="0"/>
              <a:t>s = integral(f,0,3*pi)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240E26-AEA5-AEC7-62C5-8DE7AE28D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F23DA4-51D9-777F-A1D2-41FEBF599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84D2D3-F67E-E975-C7D7-F04FDE934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51</a:t>
            </a:fld>
            <a:r>
              <a:rPr lang="zh-CN" altLang="en-US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60986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E13DDD-97DD-41F4-96AE-182AF8274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程序流程控制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11D52D-7E4E-C310-3783-5AE5023D6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33A54A-5FD1-2AD1-7882-3F119D774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8E9617-4BC1-FAFA-E931-86BE1AF87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52</a:t>
            </a:fld>
            <a:r>
              <a:rPr lang="zh-CN" altLang="en-US"/>
              <a:t>页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F90AB731-04F4-28AA-9CFA-A896734D4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09" y="1330430"/>
            <a:ext cx="11531300" cy="489269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例</a:t>
            </a:r>
            <a:r>
              <a:rPr lang="en-US" altLang="zh-CN" dirty="0">
                <a:solidFill>
                  <a:srgbClr val="FF0000"/>
                </a:solidFill>
              </a:rPr>
              <a:t>3-21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                                                                            </a:t>
            </a:r>
          </a:p>
          <a:p>
            <a:r>
              <a:rPr lang="en-US" altLang="zh-CN" dirty="0">
                <a:solidFill>
                  <a:srgbClr val="0A10FE"/>
                </a:solidFill>
              </a:rPr>
              <a:t>                                                                                     </a:t>
            </a:r>
            <a:r>
              <a:rPr lang="zh-CN" altLang="en-US" dirty="0">
                <a:solidFill>
                  <a:srgbClr val="0A10FE"/>
                </a:solidFill>
              </a:rPr>
              <a:t>显示三种方法结果一致。</a:t>
            </a:r>
            <a:endParaRPr lang="en-US" altLang="zh-CN" dirty="0">
              <a:solidFill>
                <a:srgbClr val="0A10FE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dirty="0">
                <a:solidFill>
                  <a:srgbClr val="FF0000"/>
                </a:solidFill>
              </a:rPr>
              <a:t>                                                                                              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0" name="内容占位符 6">
            <a:extLst>
              <a:ext uri="{FF2B5EF4-FFF2-40B4-BE49-F238E27FC236}">
                <a16:creationId xmlns:a16="http://schemas.microsoft.com/office/drawing/2014/main" id="{0BE89711-5D83-FA33-3E9A-8B4DBBEDD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28" y="1824206"/>
            <a:ext cx="3632872" cy="460097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791E284-F0C2-003E-D29A-195D508C6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941" y="4944804"/>
            <a:ext cx="3691731" cy="148528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BBBC081-31AA-238B-1808-0DE74AEFC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9340" y="2040170"/>
            <a:ext cx="4000428" cy="62531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A525A85-241A-89F8-9805-FCF0CC0E5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5941" y="1824206"/>
            <a:ext cx="3678618" cy="301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095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A4A8EE-72C4-A139-7161-5BD86C8D6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/>
              <a:t>程序流程控制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FC987-42EB-91F3-DB8F-8F14EB2D1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09" y="1330430"/>
            <a:ext cx="5511883" cy="4892690"/>
          </a:xfrm>
        </p:spPr>
        <p:txBody>
          <a:bodyPr/>
          <a:lstStyle/>
          <a:p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3-22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：</a:t>
            </a:r>
            <a:r>
              <a:rPr lang="en-US" altLang="zh-CN" sz="2800" dirty="0">
                <a:latin typeface="Times New Roman" panose="02020603050405020304" pitchFamily="18" charset="0"/>
              </a:rPr>
              <a:t>Fibonacci</a:t>
            </a:r>
            <a:r>
              <a:rPr lang="zh-CN" altLang="en-US" sz="2800" dirty="0">
                <a:latin typeface="Times New Roman" panose="02020603050405020304" pitchFamily="18" charset="0"/>
              </a:rPr>
              <a:t>数列定义如：</a:t>
            </a:r>
            <a:r>
              <a:rPr lang="en-US" altLang="zh-CN" sz="2800" dirty="0">
                <a:latin typeface="Times New Roman" panose="02020603050405020304" pitchFamily="18" charset="0"/>
              </a:rPr>
              <a:t>f</a:t>
            </a:r>
            <a:r>
              <a:rPr lang="en-US" altLang="zh-CN" sz="2800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sz="2800" dirty="0">
                <a:latin typeface="Times New Roman" panose="02020603050405020304" pitchFamily="18" charset="0"/>
              </a:rPr>
              <a:t>=1</a:t>
            </a:r>
            <a:r>
              <a:rPr lang="zh-CN" altLang="en-US" sz="2800" dirty="0">
                <a:latin typeface="Times New Roman" panose="02020603050405020304" pitchFamily="18" charset="0"/>
              </a:rPr>
              <a:t>；</a:t>
            </a:r>
            <a:r>
              <a:rPr lang="en-US" altLang="zh-CN" sz="2800" dirty="0">
                <a:latin typeface="Times New Roman" panose="02020603050405020304" pitchFamily="18" charset="0"/>
              </a:rPr>
              <a:t>f</a:t>
            </a:r>
            <a:r>
              <a:rPr lang="en-US" altLang="zh-CN" sz="2800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800" dirty="0">
                <a:latin typeface="Times New Roman" panose="02020603050405020304" pitchFamily="18" charset="0"/>
              </a:rPr>
              <a:t>=1</a:t>
            </a:r>
            <a:r>
              <a:rPr lang="zh-CN" altLang="en-US" sz="2800" dirty="0">
                <a:latin typeface="Times New Roman" panose="02020603050405020304" pitchFamily="18" charset="0"/>
              </a:rPr>
              <a:t>；</a:t>
            </a:r>
            <a:r>
              <a:rPr lang="en-US" altLang="zh-CN" sz="2800" dirty="0" err="1">
                <a:latin typeface="Times New Roman" panose="02020603050405020304" pitchFamily="18" charset="0"/>
              </a:rPr>
              <a:t>f</a:t>
            </a:r>
            <a:r>
              <a:rPr lang="en-US" altLang="zh-CN" sz="2800" baseline="-25000" dirty="0" err="1">
                <a:latin typeface="Times New Roman" panose="02020603050405020304" pitchFamily="18" charset="0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</a:rPr>
              <a:t>=f</a:t>
            </a:r>
            <a:r>
              <a:rPr lang="en-US" altLang="zh-CN" sz="2800" baseline="-25000" dirty="0">
                <a:latin typeface="Times New Roman" panose="02020603050405020304" pitchFamily="18" charset="0"/>
              </a:rPr>
              <a:t>n-1</a:t>
            </a:r>
            <a:r>
              <a:rPr lang="en-US" altLang="zh-CN" sz="2800" dirty="0">
                <a:latin typeface="Times New Roman" panose="02020603050405020304" pitchFamily="18" charset="0"/>
              </a:rPr>
              <a:t>+f</a:t>
            </a:r>
            <a:r>
              <a:rPr lang="en-US" altLang="zh-CN" sz="2800" baseline="-25000" dirty="0">
                <a:latin typeface="Times New Roman" panose="02020603050405020304" pitchFamily="18" charset="0"/>
              </a:rPr>
              <a:t>n-2</a:t>
            </a:r>
            <a:r>
              <a:rPr lang="en-US" altLang="zh-CN" sz="2800" dirty="0">
                <a:latin typeface="Times New Roman" panose="02020603050405020304" pitchFamily="18" charset="0"/>
              </a:rPr>
              <a:t>    (n&gt;2)</a:t>
            </a:r>
            <a:r>
              <a:rPr lang="zh-CN" altLang="en-US" sz="2800" dirty="0">
                <a:latin typeface="Times New Roman" panose="02020603050405020304" pitchFamily="18" charset="0"/>
              </a:rPr>
              <a:t>求</a:t>
            </a:r>
            <a:r>
              <a:rPr lang="en-US" altLang="zh-CN" sz="2800" dirty="0">
                <a:latin typeface="Times New Roman" panose="02020603050405020304" pitchFamily="18" charset="0"/>
              </a:rPr>
              <a:t>Fibonacci</a:t>
            </a:r>
            <a:r>
              <a:rPr lang="zh-CN" altLang="en-US" sz="2800" dirty="0">
                <a:latin typeface="Times New Roman" panose="02020603050405020304" pitchFamily="18" charset="0"/>
              </a:rPr>
              <a:t>数列的第</a:t>
            </a:r>
            <a:r>
              <a:rPr lang="en-US" altLang="zh-CN" sz="2800" dirty="0">
                <a:latin typeface="Times New Roman" panose="02020603050405020304" pitchFamily="18" charset="0"/>
              </a:rPr>
              <a:t>20</a:t>
            </a:r>
            <a:r>
              <a:rPr lang="zh-CN" altLang="en-US" sz="2800" dirty="0">
                <a:latin typeface="Times New Roman" panose="02020603050405020304" pitchFamily="18" charset="0"/>
              </a:rPr>
              <a:t>项。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F0C53A-F3EE-9F67-485D-19B71FCD9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58FA36-5F10-3FFA-BDE6-32A0D0D8C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8AEE5C-37EB-6D97-1A25-D60539EF8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53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58E00B0-8C7E-5B20-1BD4-8465E7C12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301" y="1277405"/>
            <a:ext cx="4837053" cy="446281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948A034-856A-8AB7-91A0-A92906137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918" y="5812644"/>
            <a:ext cx="4837053" cy="62175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75FB9D9-B84C-F0D8-E885-C0437E057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699213"/>
            <a:ext cx="4566471" cy="2623292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1FBAD4E-9D75-96D6-C080-8441467091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440236"/>
            <a:ext cx="3274337" cy="121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2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BA17AA-B612-EB4A-E8B5-CD925286F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程序流程控制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D9B2D1-0A28-A070-7AD4-75250FCE1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09" y="1330430"/>
            <a:ext cx="4822637" cy="4892690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例</a:t>
            </a:r>
            <a:r>
              <a:rPr lang="en-US" altLang="zh-CN" dirty="0">
                <a:solidFill>
                  <a:srgbClr val="FF0000"/>
                </a:solidFill>
              </a:rPr>
              <a:t>3-23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zh-CN" altLang="en-US" dirty="0"/>
              <a:t>根据矩阵指数的幂级数展开式求矩阵指数。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F7A27C-98D5-5298-C578-6734DA2D0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C603C4-C98C-184D-E4A4-E0DAEB539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864ED7-B107-20CB-28D3-915A86083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54</a:t>
            </a:fld>
            <a:r>
              <a:rPr lang="zh-CN" altLang="en-US"/>
              <a:t>页</a:t>
            </a:r>
            <a:endParaRPr lang="zh-CN" altLang="en-US" dirty="0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5B13FC79-8263-6109-EFF5-BC1EA66E05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845821"/>
              </p:ext>
            </p:extLst>
          </p:nvPr>
        </p:nvGraphicFramePr>
        <p:xfrm>
          <a:off x="825500" y="2313515"/>
          <a:ext cx="3707156" cy="224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84200" imgH="838080" progId="Equation.DSMT4">
                  <p:embed/>
                </p:oleObj>
              </mc:Choice>
              <mc:Fallback>
                <p:oleObj name="Equation" r:id="rId2" imgW="138420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25500" y="2313515"/>
                        <a:ext cx="3707156" cy="224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113199BC-B3F6-88B6-EAAA-F2DBF67F2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823" y="1252315"/>
            <a:ext cx="6667309" cy="516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984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EE0A3B-4D80-9FD7-2136-64523FC07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程序流程控制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B8A5B5-D706-FB01-5C03-19FB0C754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</a:t>
            </a:r>
            <a:r>
              <a:rPr lang="zh-CN" altLang="en-US" dirty="0"/>
              <a:t>文件的建立与打开</a:t>
            </a:r>
            <a:endParaRPr lang="en-US" altLang="zh-CN" dirty="0"/>
          </a:p>
          <a:p>
            <a:pPr marL="1200150" lvl="1" indent="-514350">
              <a:buAutoNum type="arabicPeriod"/>
            </a:pPr>
            <a:r>
              <a:rPr lang="zh-CN" altLang="en-US" dirty="0"/>
              <a:t>建立新的</a:t>
            </a:r>
            <a:r>
              <a:rPr lang="en-US" altLang="zh-CN" dirty="0"/>
              <a:t>M</a:t>
            </a:r>
            <a:r>
              <a:rPr lang="zh-CN" altLang="en-US" dirty="0"/>
              <a:t>文件</a:t>
            </a:r>
            <a:endParaRPr lang="en-US" altLang="zh-CN" dirty="0"/>
          </a:p>
          <a:p>
            <a:pPr lvl="1">
              <a:buNone/>
            </a:pPr>
            <a:r>
              <a:rPr lang="zh-CN" altLang="en-US" dirty="0"/>
              <a:t>为建立新的</a:t>
            </a:r>
            <a:r>
              <a:rPr lang="en-US" altLang="zh-CN" dirty="0"/>
              <a:t>M</a:t>
            </a:r>
            <a:r>
              <a:rPr lang="zh-CN" altLang="en-US" dirty="0"/>
              <a:t>文件，启动</a:t>
            </a:r>
            <a:r>
              <a:rPr lang="en-US" altLang="zh-CN" dirty="0"/>
              <a:t>MATLAB</a:t>
            </a:r>
            <a:r>
              <a:rPr lang="zh-CN" altLang="en-US" dirty="0"/>
              <a:t>文本编辑器有</a:t>
            </a:r>
            <a:r>
              <a:rPr lang="en-US" altLang="zh-CN" dirty="0"/>
              <a:t>3</a:t>
            </a:r>
            <a:r>
              <a:rPr lang="zh-CN" altLang="en-US" dirty="0"/>
              <a:t>种方法：</a:t>
            </a:r>
            <a:endParaRPr lang="en-US" altLang="zh-CN" dirty="0"/>
          </a:p>
          <a:p>
            <a:pPr lvl="1">
              <a:buNone/>
            </a:pPr>
            <a:r>
              <a:rPr lang="en-US" altLang="zh-CN" dirty="0"/>
              <a:t>1</a:t>
            </a:r>
            <a:r>
              <a:rPr lang="zh-CN" altLang="en-US" dirty="0"/>
              <a:t>）在</a:t>
            </a:r>
            <a:r>
              <a:rPr lang="en-US" altLang="zh-CN" dirty="0"/>
              <a:t>MATLAB</a:t>
            </a:r>
            <a:r>
              <a:rPr lang="zh-CN" altLang="en-US" dirty="0"/>
              <a:t>主窗口选择“主页”选项卡，在“文件”命令组中单击“新建脚本”命令按钮，屏幕上将出现</a:t>
            </a:r>
            <a:r>
              <a:rPr lang="en-US" altLang="zh-CN" dirty="0"/>
              <a:t>MATLAB</a:t>
            </a:r>
            <a:r>
              <a:rPr lang="zh-CN" altLang="en-US" dirty="0"/>
              <a:t>编辑器窗口。</a:t>
            </a:r>
            <a:endParaRPr lang="en-US" altLang="zh-CN" dirty="0"/>
          </a:p>
          <a:p>
            <a:pPr lvl="1">
              <a:buNone/>
            </a:pPr>
            <a:r>
              <a:rPr lang="en-US" altLang="zh-CN" dirty="0"/>
              <a:t>2</a:t>
            </a:r>
            <a:r>
              <a:rPr lang="zh-CN" altLang="en-US" dirty="0"/>
              <a:t>）在</a:t>
            </a:r>
            <a:r>
              <a:rPr lang="en-US" altLang="zh-CN" dirty="0"/>
              <a:t>MATLAB</a:t>
            </a:r>
            <a:r>
              <a:rPr lang="zh-CN" altLang="en-US" dirty="0"/>
              <a:t>命令行窗口输入命令：</a:t>
            </a:r>
            <a:endParaRPr lang="en-US" altLang="zh-CN" dirty="0"/>
          </a:p>
          <a:p>
            <a:pPr lvl="1">
              <a:buNone/>
            </a:pPr>
            <a:r>
              <a:rPr lang="en-US" altLang="zh-CN" sz="2800" dirty="0">
                <a:latin typeface="Times New Roman" panose="02020603050405020304" pitchFamily="18" charset="0"/>
              </a:rPr>
              <a:t> &gt;&gt; </a:t>
            </a:r>
            <a:r>
              <a:rPr lang="en-US" altLang="zh-CN" sz="2800" dirty="0">
                <a:solidFill>
                  <a:schemeClr val="accent6"/>
                </a:solidFill>
                <a:latin typeface="Times New Roman" panose="02020603050405020304" pitchFamily="18" charset="0"/>
              </a:rPr>
              <a:t>edit </a:t>
            </a:r>
            <a:r>
              <a:rPr lang="zh-CN" altLang="en-US" sz="2800" dirty="0">
                <a:solidFill>
                  <a:schemeClr val="accent6"/>
                </a:solidFill>
                <a:latin typeface="Times New Roman" panose="02020603050405020304" pitchFamily="18" charset="0"/>
              </a:rPr>
              <a:t>文件名</a:t>
            </a:r>
            <a:endParaRPr lang="en-US" altLang="zh-CN" sz="2800" dirty="0">
              <a:solidFill>
                <a:schemeClr val="accent6"/>
              </a:solidFill>
              <a:latin typeface="Times New Roman" panose="02020603050405020304" pitchFamily="18" charset="0"/>
            </a:endParaRPr>
          </a:p>
          <a:p>
            <a:pPr lvl="1">
              <a:buNone/>
            </a:pPr>
            <a:r>
              <a:rPr lang="zh-CN" altLang="en-US" dirty="0"/>
              <a:t>启动</a:t>
            </a:r>
            <a:r>
              <a:rPr lang="en-US" altLang="zh-CN" dirty="0"/>
              <a:t>MATLAB</a:t>
            </a:r>
            <a:r>
              <a:rPr lang="zh-CN" altLang="en-US" dirty="0"/>
              <a:t>编辑器后，输入</a:t>
            </a:r>
            <a:r>
              <a:rPr lang="en-US" altLang="zh-CN" dirty="0"/>
              <a:t>M</a:t>
            </a:r>
            <a:r>
              <a:rPr lang="zh-CN" altLang="en-US" dirty="0"/>
              <a:t>文件</a:t>
            </a:r>
            <a:endParaRPr lang="en-US" altLang="zh-CN" dirty="0"/>
          </a:p>
          <a:p>
            <a:pPr lvl="1">
              <a:buNone/>
            </a:pPr>
            <a:r>
              <a:rPr lang="zh-CN" altLang="en-US" dirty="0"/>
              <a:t>的内容并存盘。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378BDD-7785-F872-841D-57758F61E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AA178C-1735-0C40-6631-C449503D3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599C0E-32B0-8DDC-ABB2-63D0F8BB8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6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E62ABEB-76E9-F900-4261-0ED245909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99" y="3792015"/>
            <a:ext cx="4555112" cy="255076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FE7562D-9862-E637-8587-233659298281}"/>
              </a:ext>
            </a:extLst>
          </p:cNvPr>
          <p:cNvSpPr/>
          <p:nvPr/>
        </p:nvSpPr>
        <p:spPr>
          <a:xfrm>
            <a:off x="7456899" y="4166616"/>
            <a:ext cx="1086645" cy="21761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1606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EE0A3B-4D80-9FD7-2136-64523FC07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程序流程控制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B8A5B5-D706-FB01-5C03-19FB0C754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</a:t>
            </a:r>
            <a:r>
              <a:rPr lang="zh-CN" altLang="en-US" dirty="0"/>
              <a:t>文件的建立与打开</a:t>
            </a:r>
            <a:endParaRPr lang="en-US" altLang="zh-CN" dirty="0"/>
          </a:p>
          <a:p>
            <a:pPr marL="1200150" lvl="1" indent="-514350">
              <a:buAutoNum type="arabicPeriod"/>
            </a:pPr>
            <a:r>
              <a:rPr lang="zh-CN" altLang="en-US" dirty="0"/>
              <a:t>建立新的</a:t>
            </a:r>
            <a:r>
              <a:rPr lang="en-US" altLang="zh-CN" dirty="0"/>
              <a:t>M</a:t>
            </a:r>
            <a:r>
              <a:rPr lang="zh-CN" altLang="en-US" dirty="0"/>
              <a:t>文件</a:t>
            </a:r>
            <a:endParaRPr lang="en-US" altLang="zh-CN" dirty="0"/>
          </a:p>
          <a:p>
            <a:pPr lvl="1">
              <a:buNone/>
            </a:pPr>
            <a:r>
              <a:rPr lang="en-US" altLang="zh-CN" dirty="0"/>
              <a:t>3</a:t>
            </a:r>
            <a:r>
              <a:rPr lang="zh-CN" altLang="en-US" dirty="0"/>
              <a:t>）在命令历史窗口选中一些命令（按住</a:t>
            </a:r>
            <a:r>
              <a:rPr lang="en-US" altLang="zh-CN" dirty="0"/>
              <a:t>Ctrl</a:t>
            </a:r>
            <a:r>
              <a:rPr lang="zh-CN" altLang="en-US" dirty="0"/>
              <a:t>可同时选择多条命令），然后从右键快捷菜单中选择“创建脚本”命令，将会启动</a:t>
            </a:r>
            <a:r>
              <a:rPr lang="en-US" altLang="zh-CN" dirty="0"/>
              <a:t>MATLAB</a:t>
            </a:r>
            <a:r>
              <a:rPr lang="zh-CN" altLang="en-US" dirty="0"/>
              <a:t>编辑器，并在编辑区中加入所选中的命令。编辑完成后，在编辑器窗口选择“编辑器”选项卡，在“文件”命令组中单击“保存”命令按钮存盘。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378BDD-7785-F872-841D-57758F61E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AA178C-1735-0C40-6631-C449503D3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599C0E-32B0-8DDC-ABB2-63D0F8BB8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7</a:t>
            </a:fld>
            <a:r>
              <a:rPr lang="zh-CN" altLang="en-US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6908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EE0A3B-4D80-9FD7-2136-64523FC07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程序流程控制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B8A5B5-D706-FB01-5C03-19FB0C754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</a:t>
            </a:r>
            <a:r>
              <a:rPr lang="zh-CN" altLang="en-US" dirty="0"/>
              <a:t>文件的建立与打开</a:t>
            </a:r>
            <a:endParaRPr lang="en-US" altLang="zh-CN" dirty="0"/>
          </a:p>
          <a:p>
            <a:pPr marL="1200150" lvl="1" indent="-514350">
              <a:buAutoNum type="arabicPeriod"/>
            </a:pPr>
            <a:r>
              <a:rPr lang="zh-CN" altLang="en-US" dirty="0"/>
              <a:t>建立新的</a:t>
            </a:r>
            <a:r>
              <a:rPr lang="en-US" altLang="zh-CN" dirty="0"/>
              <a:t>M</a:t>
            </a:r>
            <a:r>
              <a:rPr lang="zh-CN" altLang="en-US" dirty="0"/>
              <a:t>文件</a:t>
            </a:r>
            <a:endParaRPr lang="en-US" altLang="zh-CN" dirty="0"/>
          </a:p>
          <a:p>
            <a:pPr marL="1200150" lvl="1" indent="-514350">
              <a:buAutoNum type="arabicPeriod"/>
            </a:pPr>
            <a:r>
              <a:rPr lang="zh-CN" altLang="en-US" dirty="0"/>
              <a:t>打开已有的</a:t>
            </a:r>
            <a:r>
              <a:rPr lang="en-US" altLang="zh-CN" dirty="0"/>
              <a:t>M</a:t>
            </a:r>
            <a:r>
              <a:rPr lang="zh-CN" altLang="en-US" dirty="0"/>
              <a:t>文件</a:t>
            </a:r>
            <a:endParaRPr lang="en-US" altLang="zh-CN" dirty="0"/>
          </a:p>
          <a:p>
            <a:pPr lvl="1">
              <a:buNone/>
            </a:pPr>
            <a:r>
              <a:rPr lang="zh-CN" altLang="en-US" sz="2800" dirty="0">
                <a:latin typeface="Times New Roman" panose="02020603050405020304" pitchFamily="18" charset="0"/>
              </a:rPr>
              <a:t>打开已有的</a:t>
            </a:r>
            <a:r>
              <a:rPr lang="en-US" altLang="zh-CN" sz="2800" dirty="0">
                <a:latin typeface="Times New Roman" panose="02020603050405020304" pitchFamily="18" charset="0"/>
              </a:rPr>
              <a:t>M</a:t>
            </a:r>
            <a:r>
              <a:rPr lang="zh-CN" altLang="en-US" sz="2800" dirty="0">
                <a:latin typeface="Times New Roman" panose="02020603050405020304" pitchFamily="18" charset="0"/>
              </a:rPr>
              <a:t>文件，也有</a:t>
            </a:r>
            <a:r>
              <a:rPr lang="en-US" altLang="zh-CN" sz="2800" dirty="0">
                <a:latin typeface="Times New Roman" panose="02020603050405020304" pitchFamily="18" charset="0"/>
              </a:rPr>
              <a:t>3</a:t>
            </a:r>
            <a:r>
              <a:rPr lang="zh-CN" altLang="en-US" sz="2800" dirty="0">
                <a:latin typeface="Times New Roman" panose="02020603050405020304" pitchFamily="18" charset="0"/>
              </a:rPr>
              <a:t>种方法：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lvl="1">
              <a:buNone/>
            </a:pPr>
            <a:r>
              <a:rPr lang="en-US" altLang="zh-CN" dirty="0"/>
              <a:t>1</a:t>
            </a:r>
            <a:r>
              <a:rPr lang="zh-CN" altLang="en-US" dirty="0"/>
              <a:t>）在</a:t>
            </a:r>
            <a:r>
              <a:rPr lang="en-US" altLang="zh-CN" dirty="0"/>
              <a:t>MATLAB</a:t>
            </a:r>
            <a:r>
              <a:rPr lang="zh-CN" altLang="en-US" dirty="0"/>
              <a:t>主窗口选择“主页”选项卡，在“文件”命令组中单击“打开”命令按钮，再从弹出的下拉菜单中选择“打开”命令，从“打开”对话框中选择所需打开的</a:t>
            </a:r>
            <a:r>
              <a:rPr lang="en-US" altLang="zh-CN" dirty="0"/>
              <a:t>M</a:t>
            </a:r>
            <a:r>
              <a:rPr lang="zh-CN" altLang="en-US" dirty="0"/>
              <a:t>文件，也可以从弹出的下拉菜单中选择最近使用的文件；</a:t>
            </a:r>
            <a:endParaRPr lang="en-US" altLang="zh-CN" dirty="0"/>
          </a:p>
          <a:p>
            <a:pPr lvl="1">
              <a:buNone/>
            </a:pPr>
            <a:r>
              <a:rPr lang="en-US" altLang="zh-CN" sz="2800" dirty="0">
                <a:latin typeface="Times New Roman" panose="02020603050405020304" pitchFamily="18" charset="0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</a:rPr>
              <a:t>）在</a:t>
            </a:r>
            <a:r>
              <a:rPr lang="en-US" altLang="zh-CN" sz="2800" dirty="0">
                <a:latin typeface="Times New Roman" panose="02020603050405020304" pitchFamily="18" charset="0"/>
              </a:rPr>
              <a:t>MATLAB</a:t>
            </a:r>
            <a:r>
              <a:rPr lang="zh-CN" altLang="en-US" sz="2800" dirty="0">
                <a:latin typeface="Times New Roman" panose="02020603050405020304" pitchFamily="18" charset="0"/>
              </a:rPr>
              <a:t>命令行窗口输入命令：</a:t>
            </a:r>
            <a:r>
              <a:rPr lang="en-US" altLang="zh-CN" sz="2800" dirty="0">
                <a:latin typeface="Times New Roman" panose="02020603050405020304" pitchFamily="18" charset="0"/>
              </a:rPr>
              <a:t>&gt;&gt; </a:t>
            </a:r>
            <a:r>
              <a:rPr lang="en-US" altLang="zh-CN" sz="2800" dirty="0">
                <a:solidFill>
                  <a:schemeClr val="accent6"/>
                </a:solidFill>
                <a:latin typeface="Times New Roman" panose="02020603050405020304" pitchFamily="18" charset="0"/>
              </a:rPr>
              <a:t>edit </a:t>
            </a:r>
            <a:r>
              <a:rPr lang="zh-CN" altLang="en-US" sz="2800" dirty="0">
                <a:solidFill>
                  <a:schemeClr val="accent6"/>
                </a:solidFill>
                <a:latin typeface="Times New Roman" panose="02020603050405020304" pitchFamily="18" charset="0"/>
              </a:rPr>
              <a:t>文件名</a:t>
            </a:r>
            <a:r>
              <a:rPr lang="zh-CN" altLang="en-US" sz="2800" dirty="0">
                <a:latin typeface="Times New Roman" panose="02020603050405020304" pitchFamily="18" charset="0"/>
              </a:rPr>
              <a:t>；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lvl="1">
              <a:buNone/>
            </a:pPr>
            <a:r>
              <a:rPr lang="en-US" altLang="zh-CN" dirty="0"/>
              <a:t>3</a:t>
            </a:r>
            <a:r>
              <a:rPr lang="zh-CN" altLang="en-US" dirty="0"/>
              <a:t>）在当前文件夹窗口双击要打开的</a:t>
            </a:r>
            <a:r>
              <a:rPr lang="en-US" altLang="zh-CN" dirty="0"/>
              <a:t>M</a:t>
            </a:r>
            <a:r>
              <a:rPr lang="zh-CN" altLang="en-US" dirty="0"/>
              <a:t>文件。</a:t>
            </a:r>
            <a:endParaRPr lang="en-US" altLang="zh-CN" dirty="0"/>
          </a:p>
          <a:p>
            <a:pPr lvl="1">
              <a:buNone/>
            </a:pPr>
            <a:endParaRPr lang="zh-CN" altLang="en-US" sz="2800" dirty="0">
              <a:latin typeface="Times New Roman" panose="02020603050405020304" pitchFamily="18" charset="0"/>
            </a:endParaRPr>
          </a:p>
          <a:p>
            <a:pPr lvl="1">
              <a:buNone/>
            </a:pPr>
            <a:endParaRPr lang="zh-CN" altLang="en-US" sz="2800" dirty="0">
              <a:latin typeface="Times New Roman" panose="02020603050405020304" pitchFamily="18" charset="0"/>
            </a:endParaRPr>
          </a:p>
          <a:p>
            <a:pPr marL="1200150" lvl="1" indent="-514350">
              <a:buAutoNum type="arabicPeriod"/>
            </a:pP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378BDD-7785-F872-841D-57758F61E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AA178C-1735-0C40-6631-C449503D3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599C0E-32B0-8DDC-ABB2-63D0F8BB8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8</a:t>
            </a:fld>
            <a:r>
              <a:rPr lang="zh-CN" altLang="en-US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1776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722DDA-CE88-0260-49AA-B94216CE2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程序流程控制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37E747-FD56-2566-D670-6145C4474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latin typeface="Times New Roman" panose="02020603050405020304" pitchFamily="18" charset="0"/>
              </a:rPr>
              <a:t>程序控制结构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</a:rPr>
              <a:t>顺序结构：涉及数据的输入、数据的计算和处理以及数据输出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lvl="1">
              <a:buNone/>
            </a:pPr>
            <a:r>
              <a:rPr lang="en-US" altLang="zh-CN" dirty="0"/>
              <a:t>1.</a:t>
            </a:r>
            <a:r>
              <a:rPr lang="zh-CN" altLang="en-US" sz="2800" dirty="0">
                <a:latin typeface="Times New Roman" panose="02020603050405020304" pitchFamily="18" charset="0"/>
              </a:rPr>
              <a:t>数据的输入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lvl="1"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从键盘输入数据，可使用</a:t>
            </a:r>
            <a:r>
              <a:rPr lang="en-US" altLang="zh-CN" dirty="0">
                <a:latin typeface="Times New Roman" panose="02020603050405020304" pitchFamily="18" charset="0"/>
              </a:rPr>
              <a:t>input</a:t>
            </a:r>
            <a:r>
              <a:rPr lang="zh-CN" altLang="en-US" dirty="0">
                <a:latin typeface="Times New Roman" panose="02020603050405020304" pitchFamily="18" charset="0"/>
              </a:rPr>
              <a:t>函数来进行，该函数的调用格式为：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lvl="1">
              <a:buNone/>
            </a:pPr>
            <a:r>
              <a:rPr lang="en-US" altLang="zh-CN" dirty="0"/>
              <a:t> A = input(</a:t>
            </a:r>
            <a:r>
              <a:rPr lang="zh-CN" altLang="en-US" dirty="0"/>
              <a:t>提示信息，选项</a:t>
            </a:r>
            <a:r>
              <a:rPr lang="en-US" altLang="zh-CN" dirty="0"/>
              <a:t>)</a:t>
            </a:r>
            <a:r>
              <a:rPr lang="zh-CN" altLang="en-US" dirty="0"/>
              <a:t>；</a:t>
            </a:r>
            <a:endParaRPr lang="en-US" altLang="zh-CN" dirty="0"/>
          </a:p>
          <a:p>
            <a:pPr lvl="1">
              <a:buNone/>
            </a:pPr>
            <a:r>
              <a:rPr lang="zh-CN" altLang="en-US" sz="2800" dirty="0">
                <a:latin typeface="Times New Roman" panose="02020603050405020304" pitchFamily="18" charset="0"/>
              </a:rPr>
              <a:t>其中提示信息为一个字符串，用于提示用户输入什么样的数据。如果在</a:t>
            </a:r>
            <a:r>
              <a:rPr lang="en-US" altLang="zh-CN" sz="2800" dirty="0">
                <a:latin typeface="Times New Roman" panose="02020603050405020304" pitchFamily="18" charset="0"/>
              </a:rPr>
              <a:t>input</a:t>
            </a:r>
            <a:r>
              <a:rPr lang="zh-CN" altLang="en-US" sz="2800" dirty="0">
                <a:latin typeface="Times New Roman" panose="02020603050405020304" pitchFamily="18" charset="0"/>
              </a:rPr>
              <a:t>函数调用时采用</a:t>
            </a:r>
            <a:r>
              <a:rPr lang="en-US" altLang="zh-CN" sz="2800" dirty="0">
                <a:latin typeface="Times New Roman" panose="02020603050405020304" pitchFamily="18" charset="0"/>
              </a:rPr>
              <a:t>'s'</a:t>
            </a:r>
            <a:r>
              <a:rPr lang="zh-CN" altLang="en-US" sz="2800" dirty="0">
                <a:latin typeface="Times New Roman" panose="02020603050405020304" pitchFamily="18" charset="0"/>
              </a:rPr>
              <a:t>选项，则允许用户输入一个字符串。例如，想输入一个人的姓名，可采用命令：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lvl="1">
              <a:buNone/>
            </a:pPr>
            <a:r>
              <a:rPr lang="en-US" altLang="zh-CN" sz="2800" dirty="0" err="1">
                <a:latin typeface="Times New Roman" panose="02020603050405020304" pitchFamily="18" charset="0"/>
              </a:rPr>
              <a:t>xm</a:t>
            </a:r>
            <a:r>
              <a:rPr lang="en-US" altLang="zh-CN" sz="2800" dirty="0">
                <a:latin typeface="Times New Roman" panose="02020603050405020304" pitchFamily="18" charset="0"/>
              </a:rPr>
              <a:t> = input('</a:t>
            </a:r>
            <a:r>
              <a:rPr lang="en-US" altLang="zh-CN" sz="2800" dirty="0" err="1">
                <a:latin typeface="Times New Roman" panose="02020603050405020304" pitchFamily="18" charset="0"/>
              </a:rPr>
              <a:t>What''s</a:t>
            </a:r>
            <a:r>
              <a:rPr lang="en-US" altLang="zh-CN" sz="2800" dirty="0">
                <a:latin typeface="Times New Roman" panose="02020603050405020304" pitchFamily="18" charset="0"/>
              </a:rPr>
              <a:t> your name?', 's');</a:t>
            </a:r>
            <a:endParaRPr lang="en-US" altLang="zh-CN" dirty="0"/>
          </a:p>
          <a:p>
            <a:pPr lvl="1">
              <a:buNone/>
            </a:pPr>
            <a:endParaRPr lang="en-US" altLang="zh-CN" dirty="0">
              <a:latin typeface="Times New Roman" panose="02020603050405020304" pitchFamily="18" charset="0"/>
            </a:endParaRPr>
          </a:p>
          <a:p>
            <a:pPr lvl="1">
              <a:buNone/>
            </a:pPr>
            <a:endParaRPr lang="en-US" altLang="zh-CN" dirty="0"/>
          </a:p>
          <a:p>
            <a:pPr lvl="1">
              <a:buNone/>
            </a:pPr>
            <a:endParaRPr lang="zh-CN" altLang="en-US" dirty="0"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3064BB-CAE3-92AB-B1C5-12F141EE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8723EB-A06A-9168-8BBE-C1929853B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8CC517-FA12-7118-2954-3117DCDC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9</a:t>
            </a:fld>
            <a:r>
              <a:rPr lang="zh-CN" altLang="en-US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747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3645</Words>
  <Application>Microsoft Office PowerPoint</Application>
  <PresentationFormat>宽屏</PresentationFormat>
  <Paragraphs>492</Paragraphs>
  <Slides>54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5" baseType="lpstr">
      <vt:lpstr>Menlo</vt:lpstr>
      <vt:lpstr>等线</vt:lpstr>
      <vt:lpstr>仿宋</vt:lpstr>
      <vt:lpstr>黑体</vt:lpstr>
      <vt:lpstr>隶书</vt:lpstr>
      <vt:lpstr>宋体</vt:lpstr>
      <vt:lpstr>Arial</vt:lpstr>
      <vt:lpstr>Times New Roman</vt:lpstr>
      <vt:lpstr>Wingdings</vt:lpstr>
      <vt:lpstr>Office 主题​​</vt:lpstr>
      <vt:lpstr>Equation</vt:lpstr>
      <vt:lpstr>Matlab程序设计</vt:lpstr>
      <vt:lpstr>第三章：MATLAB程序流程控制</vt:lpstr>
      <vt:lpstr>第三章：MATLAB程序流程控制</vt:lpstr>
      <vt:lpstr>第三章：MATLAB程序流程控制</vt:lpstr>
      <vt:lpstr>第三章：MATLAB程序流程控制</vt:lpstr>
      <vt:lpstr>第三章：MATLAB程序流程控制</vt:lpstr>
      <vt:lpstr>第三章：MATLAB程序流程控制</vt:lpstr>
      <vt:lpstr>第三章：MATLAB程序流程控制</vt:lpstr>
      <vt:lpstr>第三章：MATLAB程序流程控制</vt:lpstr>
      <vt:lpstr>第三章：MATLAB程序流程控制</vt:lpstr>
      <vt:lpstr>第三章：MATLAB程序流程控制</vt:lpstr>
      <vt:lpstr>第三章：MATLAB程序流程控制</vt:lpstr>
      <vt:lpstr>第三章：MATLAB程序流程控制</vt:lpstr>
      <vt:lpstr>第三章：MATLAB程序流程控制</vt:lpstr>
      <vt:lpstr>第三章：MATLAB程序流程控制</vt:lpstr>
      <vt:lpstr>第三章：MATLAB程序流程控制</vt:lpstr>
      <vt:lpstr>第三章：MATLAB程序流程控制</vt:lpstr>
      <vt:lpstr>第三章：MATLAB程序流程控制</vt:lpstr>
      <vt:lpstr>第三章：MATLAB程序流程控制</vt:lpstr>
      <vt:lpstr>第三章：MATLAB程序流程控制</vt:lpstr>
      <vt:lpstr>第三章：MATLAB程序流程控制</vt:lpstr>
      <vt:lpstr>第三章：MATLAB程序流程控制</vt:lpstr>
      <vt:lpstr>第三章：MATLAB程序流程控制</vt:lpstr>
      <vt:lpstr>第三章：MATLAB程序流程控制</vt:lpstr>
      <vt:lpstr>第三章：MATLAB程序流程控制</vt:lpstr>
      <vt:lpstr>第三章：MATLAB程序流程控制</vt:lpstr>
      <vt:lpstr>第三章：MATLAB程序流程控制</vt:lpstr>
      <vt:lpstr>第三章：MATLAB程序流程控制</vt:lpstr>
      <vt:lpstr>第三章：MATLAB程序流程控制</vt:lpstr>
      <vt:lpstr>第三章：MATLAB程序流程控制</vt:lpstr>
      <vt:lpstr>第三章：MATLAB程序流程控制</vt:lpstr>
      <vt:lpstr>第三章：MATLAB程序流程控制</vt:lpstr>
      <vt:lpstr>第三章：MATLAB程序流程控制</vt:lpstr>
      <vt:lpstr>第三章：MATLAB程序流程控制</vt:lpstr>
      <vt:lpstr>第三章：MATLAB程序流程控制</vt:lpstr>
      <vt:lpstr>第三章：MATLAB程序流程控制</vt:lpstr>
      <vt:lpstr>第三章：MATLAB程序流程控制</vt:lpstr>
      <vt:lpstr>第三章：MATLAB程序流程控制</vt:lpstr>
      <vt:lpstr>第三章：MATLAB程序流程控制</vt:lpstr>
      <vt:lpstr>第三章：MATLAB程序流程控制</vt:lpstr>
      <vt:lpstr>第三章：MATLAB程序流程控制</vt:lpstr>
      <vt:lpstr>第三章：MATLAB程序流程控制</vt:lpstr>
      <vt:lpstr>第三章：MATLAB程序流程控制</vt:lpstr>
      <vt:lpstr>第三章：MATLAB程序流程控制</vt:lpstr>
      <vt:lpstr>第三章：MATLAB程序流程控制</vt:lpstr>
      <vt:lpstr>第三章：MATLAB程序流程控制</vt:lpstr>
      <vt:lpstr>第三章：MATLAB程序流程控制</vt:lpstr>
      <vt:lpstr>第三章：MATLAB程序流程控制</vt:lpstr>
      <vt:lpstr>第三章：MATLAB程序流程控制</vt:lpstr>
      <vt:lpstr>第三章：MATLAB程序流程控制</vt:lpstr>
      <vt:lpstr>第三章：MATLAB程序流程控制</vt:lpstr>
      <vt:lpstr>第三章：MATLAB程序流程控制</vt:lpstr>
      <vt:lpstr>第三章：MATLAB程序流程控制</vt:lpstr>
      <vt:lpstr>第三章：MATLAB程序流程控制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熠</dc:creator>
  <cp:lastModifiedBy>刘 熠</cp:lastModifiedBy>
  <cp:revision>584</cp:revision>
  <dcterms:created xsi:type="dcterms:W3CDTF">2022-12-01T02:00:14Z</dcterms:created>
  <dcterms:modified xsi:type="dcterms:W3CDTF">2022-12-08T14:07:50Z</dcterms:modified>
</cp:coreProperties>
</file>